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18"/>
  </p:notesMasterIdLst>
  <p:sldIdLst>
    <p:sldId id="257"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80" d="100"/>
          <a:sy n="80" d="100"/>
        </p:scale>
        <p:origin x="120"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6B2E4-6D24-4DB5-A63F-A81D551AA2C3}" type="datetimeFigureOut">
              <a:rPr lang="en-GB" smtClean="0"/>
              <a:t>06/11/2017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000E3-4E07-45A4-B9F5-30FE570FD817}" type="slidenum">
              <a:rPr lang="en-GB" smtClean="0"/>
              <a:t>‹#›</a:t>
            </a:fld>
            <a:endParaRPr lang="en-GB"/>
          </a:p>
        </p:txBody>
      </p:sp>
    </p:spTree>
    <p:extLst>
      <p:ext uri="{BB962C8B-B14F-4D97-AF65-F5344CB8AC3E}">
        <p14:creationId xmlns:p14="http://schemas.microsoft.com/office/powerpoint/2010/main" val="207543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Awareness of increasing issues related to the mental health and wellbeing of students</a:t>
            </a:r>
          </a:p>
          <a:p>
            <a:r>
              <a:rPr lang="en-GB" dirty="0"/>
              <a:t>Issues include anxiety, anger, depression, panic attacks, self harming, confidence issues, sleep problems etc.</a:t>
            </a:r>
          </a:p>
          <a:p>
            <a:endParaRPr lang="en-GB" dirty="0"/>
          </a:p>
        </p:txBody>
      </p:sp>
      <p:sp>
        <p:nvSpPr>
          <p:cNvPr id="4" name="Slide Number Placeholder 3"/>
          <p:cNvSpPr>
            <a:spLocks noGrp="1"/>
          </p:cNvSpPr>
          <p:nvPr>
            <p:ph type="sldNum" sz="quarter" idx="10"/>
          </p:nvPr>
        </p:nvSpPr>
        <p:spPr/>
        <p:txBody>
          <a:bodyPr/>
          <a:lstStyle/>
          <a:p>
            <a:fld id="{682B6385-3781-4F43-A44A-21FFE704107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82571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Academic pressure or pressure via social media?</a:t>
            </a:r>
          </a:p>
        </p:txBody>
      </p:sp>
      <p:sp>
        <p:nvSpPr>
          <p:cNvPr id="4" name="Slide Number Placeholder 3"/>
          <p:cNvSpPr>
            <a:spLocks noGrp="1"/>
          </p:cNvSpPr>
          <p:nvPr>
            <p:ph type="sldNum" sz="quarter" idx="10"/>
          </p:nvPr>
        </p:nvSpPr>
        <p:spPr/>
        <p:txBody>
          <a:bodyPr/>
          <a:lstStyle/>
          <a:p>
            <a:fld id="{682B6385-3781-4F43-A44A-21FFE704107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1415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answer to anxiety, anger, depression, panic attacks, self harming, confidence issues, sleep problems  is to change the way that we think</a:t>
            </a:r>
          </a:p>
          <a:p>
            <a:endParaRPr lang="en-GB" dirty="0"/>
          </a:p>
        </p:txBody>
      </p:sp>
      <p:sp>
        <p:nvSpPr>
          <p:cNvPr id="4" name="Slide Number Placeholder 3"/>
          <p:cNvSpPr>
            <a:spLocks noGrp="1"/>
          </p:cNvSpPr>
          <p:nvPr>
            <p:ph type="sldNum" sz="quarter" idx="10"/>
          </p:nvPr>
        </p:nvSpPr>
        <p:spPr/>
        <p:txBody>
          <a:bodyPr/>
          <a:lstStyle/>
          <a:p>
            <a:fld id="{682B6385-3781-4F43-A44A-21FFE704107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04074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Pablito</a:t>
            </a:r>
            <a:r>
              <a:rPr lang="en-GB" dirty="0"/>
              <a:t> can help you to change the way you think and feel and ultimately can influence your success and happiness both within the school and throughout your life! </a:t>
            </a:r>
          </a:p>
          <a:p>
            <a:endParaRPr lang="en-GB" dirty="0"/>
          </a:p>
        </p:txBody>
      </p:sp>
      <p:sp>
        <p:nvSpPr>
          <p:cNvPr id="4" name="Slide Number Placeholder 3"/>
          <p:cNvSpPr>
            <a:spLocks noGrp="1"/>
          </p:cNvSpPr>
          <p:nvPr>
            <p:ph type="sldNum" sz="quarter" idx="10"/>
          </p:nvPr>
        </p:nvSpPr>
        <p:spPr/>
        <p:txBody>
          <a:bodyPr/>
          <a:lstStyle/>
          <a:p>
            <a:fld id="{682B6385-3781-4F43-A44A-21FFE704107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3339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Mindfulness practice 5 mins</a:t>
            </a:r>
          </a:p>
        </p:txBody>
      </p:sp>
      <p:sp>
        <p:nvSpPr>
          <p:cNvPr id="4" name="Slide Number Placeholder 3"/>
          <p:cNvSpPr>
            <a:spLocks noGrp="1"/>
          </p:cNvSpPr>
          <p:nvPr>
            <p:ph type="sldNum" sz="quarter" idx="10"/>
          </p:nvPr>
        </p:nvSpPr>
        <p:spPr/>
        <p:txBody>
          <a:bodyPr/>
          <a:lstStyle/>
          <a:p>
            <a:fld id="{682B6385-3781-4F43-A44A-21FFE7041077}"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1358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2B6385-3781-4F43-A44A-21FFE704107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90632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09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02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14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2" name="Rectangle 11"/>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200" b="1" cap="all" spc="188" baseline="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AAD347D-5ACD-4C99-B74B-A9C85AD731AF}" type="datetimeFigureOut">
              <a:rPr lang="en-US" smtClean="0"/>
              <a:pPr/>
              <a:t>11/6/2017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29" name="Slide Number Placeholder 28"/>
          <p:cNvSpPr>
            <a:spLocks noGrp="1"/>
          </p:cNvSpPr>
          <p:nvPr>
            <p:ph type="sldNum" sz="quarter" idx="12"/>
          </p:nvPr>
        </p:nvSpPr>
        <p:spPr>
          <a:xfrm>
            <a:off x="5791200" y="2199453"/>
            <a:ext cx="609600" cy="441325"/>
          </a:xfrm>
        </p:spPr>
        <p:txBody>
          <a:bodyPr/>
          <a:lstStyle>
            <a:lvl1pPr>
              <a:defRPr>
                <a:solidFill>
                  <a:schemeClr val="accent3">
                    <a:shade val="75000"/>
                  </a:schemeClr>
                </a:solidFill>
              </a:defRPr>
            </a:lvl1pPr>
          </a:lstStyle>
          <a:p>
            <a:fld id="{D57F1E4F-1CFF-5643-939E-02111984F565}" type="slidenum">
              <a:rPr lang="en-US" smtClean="0">
                <a:solidFill>
                  <a:srgbClr val="8CADAE">
                    <a:shade val="75000"/>
                  </a:srgbClr>
                </a:solidFill>
              </a:rPr>
              <a:pPr/>
              <a:t>‹#›</a:t>
            </a:fld>
            <a:endParaRPr lang="en-US" dirty="0">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315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48619885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4509A250-FF31-4206-8172-F9D3106AACB1}" type="datetimeFigureOut">
              <a:rPr lang="en-US" smtClean="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815584" y="1026375"/>
            <a:ext cx="609600" cy="441325"/>
          </a:xfrm>
        </p:spPr>
        <p:txBody>
          <a:bodyPr/>
          <a:lstStyle/>
          <a:p>
            <a:fld id="{D57F1E4F-1CFF-5643-939E-02111984F565}" type="slidenum">
              <a:rPr lang="en-US" smtClean="0">
                <a:solidFill>
                  <a:srgbClr val="8CADAE">
                    <a:shade val="75000"/>
                  </a:srgbClr>
                </a:solidFill>
              </a:rPr>
              <a:pPr/>
              <a:t>‹#›</a:t>
            </a:fld>
            <a:endParaRPr lang="en-US" dirty="0">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908327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200" b="1" cap="all" spc="188" baseline="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9796027F-7875-4030-9381-8BD8C4F21935}" type="datetimeFigureOut">
              <a:rPr lang="en-US" smtClean="0"/>
              <a:pPr/>
              <a:t>11/6/2017</a:t>
            </a:fld>
            <a:endParaRPr lang="en-US" dirty="0"/>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6" name="Slide Number Placeholder 5"/>
          <p:cNvSpPr>
            <a:spLocks noGrp="1"/>
          </p:cNvSpPr>
          <p:nvPr>
            <p:ph type="sldNum" sz="quarter" idx="12"/>
          </p:nvPr>
        </p:nvSpPr>
        <p:spPr>
          <a:xfrm>
            <a:off x="5791200" y="2199453"/>
            <a:ext cx="609600" cy="441325"/>
          </a:xfrm>
        </p:spPr>
        <p:txBody>
          <a:bodyPr/>
          <a:lstStyle>
            <a:lvl1pPr>
              <a:defRPr>
                <a:solidFill>
                  <a:schemeClr val="accent3">
                    <a:shade val="75000"/>
                  </a:schemeClr>
                </a:solidFill>
              </a:defRPr>
            </a:lvl1pPr>
          </a:lstStyle>
          <a:p>
            <a:fld id="{D57F1E4F-1CFF-5643-939E-02111984F565}" type="slidenum">
              <a:rPr lang="en-US" smtClean="0">
                <a:solidFill>
                  <a:srgbClr val="8CADAE">
                    <a:shade val="75000"/>
                  </a:srgbClr>
                </a:solidFill>
              </a:rPr>
              <a:pPr/>
              <a:t>‹#›</a:t>
            </a:fld>
            <a:endParaRPr lang="en-US" dirty="0">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315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41710772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9796027F-7875-4030-9381-8BD8C4F21935}" type="datetimeFigureOut">
              <a:rPr lang="en-US" smtClean="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solidFill>
                  <a:srgbClr val="8CADAE">
                    <a:shade val="75000"/>
                  </a:srgbClr>
                </a:solidFill>
              </a:rPr>
              <a:pPr/>
              <a:t>‹#›</a:t>
            </a:fld>
            <a:endParaRPr lang="en-US" dirty="0">
              <a:solidFill>
                <a:srgbClr val="8CADAE">
                  <a:shade val="75000"/>
                </a:srgbClr>
              </a:solidFill>
            </a:endParaRPr>
          </a:p>
        </p:txBody>
      </p:sp>
      <p:sp>
        <p:nvSpPr>
          <p:cNvPr id="8" name="Straight Connector 7"/>
          <p:cNvSpPr>
            <a:spLocks noChangeShapeType="1"/>
          </p:cNvSpPr>
          <p:nvPr/>
        </p:nvSpPr>
        <p:spPr bwMode="auto">
          <a:xfrm flipV="1">
            <a:off x="6084109"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1875"/>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1875"/>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3591899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650" b="1" dirty="0" smtClean="0">
                <a:solidFill>
                  <a:srgbClr val="FFFFFF"/>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2"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650" b="1"/>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796027F-7875-4030-9381-8BD8C4F21935}" type="datetimeFigureOut">
              <a:rPr lang="en-US" smtClean="0"/>
              <a:pPr/>
              <a:t>11/6/2017</a:t>
            </a:fld>
            <a:endParaRPr lang="en-US" dirty="0"/>
          </a:p>
        </p:txBody>
      </p:sp>
      <p:sp>
        <p:nvSpPr>
          <p:cNvPr id="8" name="Footer Placeholder 7"/>
          <p:cNvSpPr>
            <a:spLocks noGrp="1"/>
          </p:cNvSpPr>
          <p:nvPr>
            <p:ph type="ftr" sz="quarter" idx="11"/>
          </p:nvPr>
        </p:nvSpPr>
        <p:spPr>
          <a:xfrm>
            <a:off x="406400" y="6409944"/>
            <a:ext cx="4775200" cy="365760"/>
          </a:xfrm>
        </p:spPr>
        <p:txBody>
          <a:bodyPr/>
          <a:lstStyle/>
          <a:p>
            <a:endParaRPr lang="en-US" dirty="0"/>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9" name="Slide Number Placeholder 8"/>
          <p:cNvSpPr>
            <a:spLocks noGrp="1"/>
          </p:cNvSpPr>
          <p:nvPr>
            <p:ph type="sldNum" sz="quarter" idx="12"/>
          </p:nvPr>
        </p:nvSpPr>
        <p:spPr>
          <a:xfrm>
            <a:off x="5791200" y="1042419"/>
            <a:ext cx="609600" cy="441325"/>
          </a:xfrm>
        </p:spPr>
        <p:txBody>
          <a:bodyPr/>
          <a:lstStyle>
            <a:lvl1pPr algn="ctr">
              <a:defRPr/>
            </a:lvl1pPr>
          </a:lstStyle>
          <a:p>
            <a:fld id="{D57F1E4F-1CFF-5643-939E-02111984F565}" type="slidenum">
              <a:rPr lang="en-US" smtClean="0">
                <a:solidFill>
                  <a:srgbClr val="8CADAE">
                    <a:shade val="75000"/>
                  </a:srgbClr>
                </a:solidFill>
              </a:rPr>
              <a:pPr/>
              <a:t>‹#›</a:t>
            </a:fld>
            <a:endParaRPr lang="en-US" dirty="0">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376919117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509A250-FF31-4206-8172-F9D3106AACB1}" type="datetimeFigureOut">
              <a:rPr lang="en-US" smtClean="0"/>
              <a:pPr/>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5791200" y="1036023"/>
            <a:ext cx="609600" cy="441325"/>
          </a:xfrm>
        </p:spPr>
        <p:txBody>
          <a:bodyPr/>
          <a:lstStyle/>
          <a:p>
            <a:fld id="{D57F1E4F-1CFF-5643-939E-02111984F565}" type="slidenum">
              <a:rPr lang="en-US" smtClean="0">
                <a:solidFill>
                  <a:srgbClr val="8CADAE">
                    <a:shade val="75000"/>
                  </a:srgbClr>
                </a:solidFill>
              </a:rPr>
              <a:pPr/>
              <a:t>‹#›</a:t>
            </a:fld>
            <a:endParaRPr lang="en-US" dirty="0">
              <a:solidFill>
                <a:srgbClr val="8CADAE">
                  <a:shade val="75000"/>
                </a:srgbClr>
              </a:solidFill>
            </a:endParaRPr>
          </a:p>
        </p:txBody>
      </p:sp>
    </p:spTree>
    <p:extLst>
      <p:ext uri="{BB962C8B-B14F-4D97-AF65-F5344CB8AC3E}">
        <p14:creationId xmlns:p14="http://schemas.microsoft.com/office/powerpoint/2010/main" val="2943735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5" name="Rectangle 4"/>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dirty="0">
              <a:solidFill>
                <a:prstClr val="black"/>
              </a:solidFill>
            </a:endParaRPr>
          </a:p>
        </p:txBody>
      </p:sp>
      <p:sp>
        <p:nvSpPr>
          <p:cNvPr id="2" name="Date Placeholder 1"/>
          <p:cNvSpPr>
            <a:spLocks noGrp="1"/>
          </p:cNvSpPr>
          <p:nvPr>
            <p:ph type="dt" sz="half" idx="10"/>
          </p:nvPr>
        </p:nvSpPr>
        <p:spPr/>
        <p:txBody>
          <a:bodyPr/>
          <a:lstStyle/>
          <a:p>
            <a:fld id="{4509A250-FF31-4206-8172-F9D3106AACB1}" type="datetimeFigureOut">
              <a:rPr lang="en-US" smtClean="0"/>
              <a:pPr/>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227208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165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3"/>
            <a:ext cx="31496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7" name="Slide Number Placeholder 6"/>
          <p:cNvSpPr>
            <a:spLocks noGrp="1"/>
          </p:cNvSpPr>
          <p:nvPr>
            <p:ph type="sldNum" sz="quarter" idx="12"/>
          </p:nvPr>
        </p:nvSpPr>
        <p:spPr>
          <a:xfrm>
            <a:off x="1828800" y="312741"/>
            <a:ext cx="609600" cy="441325"/>
          </a:xfrm>
        </p:spPr>
        <p:txBody>
          <a:bodyPr/>
          <a:lstStyle>
            <a:lvl1pPr>
              <a:defRPr>
                <a:solidFill>
                  <a:schemeClr val="accent3">
                    <a:shade val="75000"/>
                  </a:schemeClr>
                </a:solidFill>
              </a:defRPr>
            </a:lvl1pPr>
          </a:lstStyle>
          <a:p>
            <a:fld id="{D57F1E4F-1CFF-5643-939E-02111984F565}" type="slidenum">
              <a:rPr lang="en-US" smtClean="0">
                <a:solidFill>
                  <a:srgbClr val="8CADAE">
                    <a:shade val="75000"/>
                  </a:srgbClr>
                </a:solidFill>
              </a:rPr>
              <a:pPr/>
              <a:t>‹#›</a:t>
            </a:fld>
            <a:endParaRPr lang="en-US" dirty="0">
              <a:solidFill>
                <a:srgbClr val="8CADAE">
                  <a:shade val="75000"/>
                </a:srgbClr>
              </a:solidFill>
            </a:endParaRPr>
          </a:p>
        </p:txBody>
      </p:sp>
      <p:sp>
        <p:nvSpPr>
          <p:cNvPr id="21" name="Rectangle 20"/>
          <p:cNvSpPr>
            <a:spLocks noChangeArrowheads="1"/>
          </p:cNvSpPr>
          <p:nvPr/>
        </p:nvSpPr>
        <p:spPr bwMode="auto">
          <a:xfrm>
            <a:off x="199136" y="638838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5" name="Date Placeholder 4"/>
          <p:cNvSpPr>
            <a:spLocks noGrp="1"/>
          </p:cNvSpPr>
          <p:nvPr>
            <p:ph type="dt" sz="half" idx="10"/>
          </p:nvPr>
        </p:nvSpPr>
        <p:spPr/>
        <p:txBody>
          <a:bodyPr/>
          <a:lstStyle/>
          <a:p>
            <a:fld id="{4509A250-FF31-4206-8172-F9D3106AACB1}" type="datetimeFigureOut">
              <a:rPr lang="en-US" smtClean="0"/>
              <a:pPr/>
              <a:t>11/6/2017</a:t>
            </a:fld>
            <a:endParaRPr lang="en-US" dirty="0"/>
          </a:p>
        </p:txBody>
      </p:sp>
      <p:sp>
        <p:nvSpPr>
          <p:cNvPr id="6" name="Footer Placeholder 5"/>
          <p:cNvSpPr>
            <a:spLocks noGrp="1"/>
          </p:cNvSpPr>
          <p:nvPr>
            <p:ph type="ftr" sz="quarter" idx="11"/>
          </p:nvPr>
        </p:nvSpPr>
        <p:spPr>
          <a:xfrm>
            <a:off x="402336" y="6410848"/>
            <a:ext cx="4511040" cy="365760"/>
          </a:xfrm>
        </p:spPr>
        <p:txBody>
          <a:bodyPr/>
          <a:lstStyle/>
          <a:p>
            <a:endParaRPr lang="en-US" dirty="0"/>
          </a:p>
        </p:txBody>
      </p:sp>
    </p:spTree>
    <p:extLst>
      <p:ext uri="{BB962C8B-B14F-4D97-AF65-F5344CB8AC3E}">
        <p14:creationId xmlns:p14="http://schemas.microsoft.com/office/powerpoint/2010/main" val="36530136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944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7" name="Slide Number Placeholder 6"/>
          <p:cNvSpPr>
            <a:spLocks noGrp="1"/>
          </p:cNvSpPr>
          <p:nvPr>
            <p:ph type="sldNum" sz="quarter" idx="12"/>
          </p:nvPr>
        </p:nvSpPr>
        <p:spPr>
          <a:xfrm>
            <a:off x="1828800" y="312741"/>
            <a:ext cx="609600" cy="441325"/>
          </a:xfrm>
        </p:spPr>
        <p:txBody>
          <a:bodyPr/>
          <a:lstStyle/>
          <a:p>
            <a:fld id="{D57F1E4F-1CFF-5643-939E-02111984F565}" type="slidenum">
              <a:rPr lang="en-US" smtClean="0">
                <a:solidFill>
                  <a:srgbClr val="8CADAE">
                    <a:shade val="75000"/>
                  </a:srgbClr>
                </a:solidFill>
              </a:rPr>
              <a:pPr/>
              <a:t>‹#›</a:t>
            </a:fld>
            <a:endParaRPr lang="en-US" dirty="0">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18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750"/>
              </a:spcAft>
              <a:buFontTx/>
              <a:buNone/>
              <a:defRPr sz="1200">
                <a:solidFill>
                  <a:srgbClr val="FFFFFF"/>
                </a:solidFill>
              </a:defRPr>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4509A250-FF31-4206-8172-F9D3106AACB1}" type="datetimeFigureOut">
              <a:rPr lang="en-US" smtClean="0"/>
              <a:pPr/>
              <a:t>11/6/2017</a:t>
            </a:fld>
            <a:endParaRPr lang="en-US" dirty="0"/>
          </a:p>
        </p:txBody>
      </p:sp>
      <p:sp>
        <p:nvSpPr>
          <p:cNvPr id="6" name="Footer Placeholder 5"/>
          <p:cNvSpPr>
            <a:spLocks noGrp="1"/>
          </p:cNvSpPr>
          <p:nvPr>
            <p:ph type="ftr" sz="quarter" idx="11"/>
          </p:nvPr>
        </p:nvSpPr>
        <p:spPr>
          <a:xfrm>
            <a:off x="402336" y="6410848"/>
            <a:ext cx="4779264" cy="365760"/>
          </a:xfrm>
        </p:spPr>
        <p:txBody>
          <a:bodyPr/>
          <a:lstStyle/>
          <a:p>
            <a:endParaRPr lang="en-US" dirty="0"/>
          </a:p>
        </p:txBody>
      </p:sp>
    </p:spTree>
    <p:extLst>
      <p:ext uri="{BB962C8B-B14F-4D97-AF65-F5344CB8AC3E}">
        <p14:creationId xmlns:p14="http://schemas.microsoft.com/office/powerpoint/2010/main" val="2364407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solidFill>
                  <a:srgbClr val="8CADAE">
                    <a:shade val="75000"/>
                  </a:srgbClr>
                </a:solidFill>
              </a:rPr>
              <a:pPr/>
              <a:t>‹#›</a:t>
            </a:fld>
            <a:endParaRPr lang="en-US" dirty="0">
              <a:solidFill>
                <a:srgbClr val="8CADAE">
                  <a:shade val="75000"/>
                </a:srgbClr>
              </a:solidFill>
            </a:endParaRPr>
          </a:p>
        </p:txBody>
      </p:sp>
    </p:spTree>
    <p:extLst>
      <p:ext uri="{BB962C8B-B14F-4D97-AF65-F5344CB8AC3E}">
        <p14:creationId xmlns:p14="http://schemas.microsoft.com/office/powerpoint/2010/main" val="152621715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1" name="Rectangle 10"/>
          <p:cNvSpPr>
            <a:spLocks noChangeArrowheads="1"/>
          </p:cNvSpPr>
          <p:nvPr/>
        </p:nvSpPr>
        <p:spPr bwMode="auto">
          <a:xfrm>
            <a:off x="195072" y="6391659"/>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6" name="Slide Number Placeholder 5"/>
          <p:cNvSpPr>
            <a:spLocks noGrp="1"/>
          </p:cNvSpPr>
          <p:nvPr>
            <p:ph type="sldNum" sz="quarter" idx="12"/>
          </p:nvPr>
        </p:nvSpPr>
        <p:spPr>
          <a:xfrm>
            <a:off x="9221216" y="3009904"/>
            <a:ext cx="609600" cy="441325"/>
          </a:xfrm>
        </p:spPr>
        <p:txBody>
          <a:bodyPr/>
          <a:lstStyle/>
          <a:p>
            <a:fld id="{D57F1E4F-1CFF-5643-939E-02111984F565}" type="slidenum">
              <a:rPr lang="en-US" smtClean="0">
                <a:solidFill>
                  <a:srgbClr val="8CADAE">
                    <a:shade val="75000"/>
                  </a:srgbClr>
                </a:solidFill>
              </a:rPr>
              <a:pPr/>
              <a:t>‹#›</a:t>
            </a:fld>
            <a:endParaRPr lang="en-US" dirty="0">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509A250-FF31-4206-8172-F9D3106AACB1}" type="datetimeFigureOut">
              <a:rPr lang="en-US" smtClean="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9855200" y="304804"/>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25761168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14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4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66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4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3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87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3F50970-CC25-8B43-8B96-E8AFAAAF1787}" type="datetimeFigureOut">
              <a:rPr lang="en-US" smtClean="0">
                <a:solidFill>
                  <a:prstClr val="black">
                    <a:tint val="75000"/>
                  </a:prstClr>
                </a:solidFill>
              </a:rPr>
              <a:pPr/>
              <a:t>11/6/2017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8BD7D0-2569-394D-97D4-94F289E437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40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3F50970-CC25-8B43-8B96-E8AFAAAF1787}" type="datetimeFigureOut">
              <a:rPr lang="en-US" smtClean="0">
                <a:solidFill>
                  <a:prstClr val="black">
                    <a:tint val="75000"/>
                  </a:prstClr>
                </a:solidFill>
              </a:rPr>
              <a:pPr defTabSz="457200"/>
              <a:t>11/6/2017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A8BD7D0-2569-394D-97D4-94F289E437E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20683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6" name="Rectangle 15"/>
          <p:cNvSpPr>
            <a:spLocks noChangeArrowheads="1"/>
          </p:cNvSpPr>
          <p:nvPr/>
        </p:nvSpPr>
        <p:spPr bwMode="white">
          <a:xfrm>
            <a:off x="0" y="3"/>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9" name="Rectangle 8"/>
          <p:cNvSpPr>
            <a:spLocks noChangeArrowheads="1"/>
          </p:cNvSpPr>
          <p:nvPr/>
        </p:nvSpPr>
        <p:spPr bwMode="auto">
          <a:xfrm>
            <a:off x="199136" y="6388388"/>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050">
                <a:solidFill>
                  <a:srgbClr val="FFFFFF"/>
                </a:solidFill>
              </a:defRPr>
            </a:lvl1pPr>
          </a:lstStyle>
          <a:p>
            <a:pPr defTabSz="342900"/>
            <a:fld id="{4AAD347D-5ACD-4C99-B74B-A9C85AD731AF}" type="datetimeFigureOut">
              <a:rPr lang="en-US" smtClean="0"/>
              <a:pPr defTabSz="342900"/>
              <a:t>11/6/2017</a:t>
            </a:fld>
            <a:endParaRPr lang="en-US" dirty="0"/>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900">
                <a:solidFill>
                  <a:srgbClr val="FFFFFF"/>
                </a:solidFill>
              </a:defRPr>
            </a:lvl1pPr>
          </a:lstStyle>
          <a:p>
            <a:pPr defTabSz="342900"/>
            <a:endParaRPr lang="en-US" dirty="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pPr defTabSz="342900"/>
            <a:endParaRPr lang="en-US" sz="135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pPr defTabSz="342900"/>
            <a:endParaRPr lang="en-US" sz="135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342900"/>
            <a:endParaRPr lang="en-US" sz="1350">
              <a:solidFill>
                <a:prstClr val="white"/>
              </a:solidFill>
            </a:endParaRPr>
          </a:p>
        </p:txBody>
      </p:sp>
      <p:sp>
        <p:nvSpPr>
          <p:cNvPr id="23" name="Slide Number Placeholder 22"/>
          <p:cNvSpPr>
            <a:spLocks noGrp="1"/>
          </p:cNvSpPr>
          <p:nvPr>
            <p:ph type="sldNum" sz="quarter" idx="4"/>
          </p:nvPr>
        </p:nvSpPr>
        <p:spPr>
          <a:xfrm>
            <a:off x="5791200" y="1040177"/>
            <a:ext cx="6096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pPr defTabSz="342900"/>
            <a:fld id="{D57F1E4F-1CFF-5643-939E-02111984F565}" type="slidenum">
              <a:rPr lang="en-US" smtClean="0">
                <a:solidFill>
                  <a:srgbClr val="8CADAE">
                    <a:shade val="75000"/>
                  </a:srgbClr>
                </a:solidFill>
              </a:rPr>
              <a:pPr defTabSz="342900"/>
              <a:t>‹#›</a:t>
            </a:fld>
            <a:endParaRPr lang="en-US" dirty="0">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6923293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1" y="1"/>
            <a:ext cx="9144000" cy="1266825"/>
          </a:xfrm>
          <a:prstGeom prst="rect">
            <a:avLst/>
          </a:prstGeom>
          <a:solidFill>
            <a:srgbClr val="4CBAC0"/>
          </a:solidFill>
          <a:ln>
            <a:solidFill>
              <a:srgbClr val="4CBA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457200"/>
            <a:endParaRPr lang="en-GB" sz="1350">
              <a:solidFill>
                <a:prstClr val="white"/>
              </a:solidFill>
            </a:endParaRPr>
          </a:p>
        </p:txBody>
      </p:sp>
      <p:sp>
        <p:nvSpPr>
          <p:cNvPr id="5" name="Text Box 2"/>
          <p:cNvSpPr txBox="1">
            <a:spLocks noChangeArrowheads="1"/>
          </p:cNvSpPr>
          <p:nvPr/>
        </p:nvSpPr>
        <p:spPr bwMode="auto">
          <a:xfrm>
            <a:off x="1524002" y="174396"/>
            <a:ext cx="4033361" cy="887166"/>
          </a:xfrm>
          <a:prstGeom prst="rect">
            <a:avLst/>
          </a:prstGeom>
          <a:noFill/>
          <a:ln w="9525">
            <a:noFill/>
            <a:miter lim="800000"/>
            <a:headEnd/>
            <a:tailEnd/>
          </a:ln>
        </p:spPr>
        <p:txBody>
          <a:bodyPr rot="0" vert="horz" wrap="square" lIns="68580" tIns="34290" rIns="68580" bIns="34290" anchor="t" anchorCtr="0">
            <a:spAutoFit/>
          </a:bodyPr>
          <a:lstStyle/>
          <a:p>
            <a:pPr marL="342900" defTabSz="457200">
              <a:lnSpc>
                <a:spcPct val="107000"/>
              </a:lnSpc>
              <a:spcAft>
                <a:spcPts val="600"/>
              </a:spcAft>
            </a:pPr>
            <a:r>
              <a:rPr lang="en-GB" sz="2700" b="1" spc="150" dirty="0">
                <a:solidFill>
                  <a:srgbClr val="FFFFFF"/>
                </a:solidFill>
                <a:latin typeface="Elephant" panose="02020904090505020303" pitchFamily="18" charset="0"/>
                <a:ea typeface="Calibri" panose="020F0502020204030204" pitchFamily="34" charset="0"/>
                <a:cs typeface="Times New Roman" panose="02020603050405020304" pitchFamily="18" charset="0"/>
              </a:rPr>
              <a:t>South Dartmoor </a:t>
            </a:r>
            <a:endParaRPr lang="en-GB" sz="825" dirty="0">
              <a:solidFill>
                <a:prstClr val="black"/>
              </a:solidFill>
              <a:ea typeface="Calibri" panose="020F0502020204030204" pitchFamily="34" charset="0"/>
              <a:cs typeface="Times New Roman" panose="02020603050405020304" pitchFamily="18" charset="0"/>
            </a:endParaRPr>
          </a:p>
          <a:p>
            <a:pPr indent="342900" defTabSz="457200">
              <a:lnSpc>
                <a:spcPct val="107000"/>
              </a:lnSpc>
              <a:spcAft>
                <a:spcPts val="600"/>
              </a:spcAft>
            </a:pPr>
            <a:r>
              <a:rPr lang="en-GB" dirty="0">
                <a:solidFill>
                  <a:srgbClr val="FFFFFF"/>
                </a:solidFill>
                <a:latin typeface="Elephant" panose="02020904090505020303" pitchFamily="18" charset="0"/>
                <a:ea typeface="Calibri" panose="020F0502020204030204" pitchFamily="34" charset="0"/>
                <a:cs typeface="Times New Roman" panose="02020603050405020304" pitchFamily="18" charset="0"/>
              </a:rPr>
              <a:t>Learning Together</a:t>
            </a:r>
            <a:endParaRPr lang="en-GB" sz="825" dirty="0">
              <a:solidFill>
                <a:prstClr val="black"/>
              </a:solidFill>
              <a:ea typeface="Calibri" panose="020F0502020204030204" pitchFamily="34" charset="0"/>
              <a:cs typeface="Times New Roman" panose="02020603050405020304" pitchFamily="18" charset="0"/>
            </a:endParaRPr>
          </a:p>
        </p:txBody>
      </p:sp>
      <p:sp>
        <p:nvSpPr>
          <p:cNvPr id="6" name="Rectangle 5"/>
          <p:cNvSpPr/>
          <p:nvPr/>
        </p:nvSpPr>
        <p:spPr>
          <a:xfrm>
            <a:off x="1524001" y="6270968"/>
            <a:ext cx="9144000" cy="567690"/>
          </a:xfrm>
          <a:prstGeom prst="rect">
            <a:avLst/>
          </a:prstGeom>
          <a:solidFill>
            <a:srgbClr val="4CBAC0"/>
          </a:solidFill>
          <a:ln>
            <a:solidFill>
              <a:srgbClr val="4CBA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457200"/>
            <a:endParaRPr lang="en-GB" sz="1350">
              <a:solidFill>
                <a:prstClr val="white"/>
              </a:solidFill>
            </a:endParaRPr>
          </a:p>
        </p:txBody>
      </p:sp>
      <p:pic>
        <p:nvPicPr>
          <p:cNvPr id="7" name="Picture 6" descr="Screen Shot 2015-07-02 at 14.32.46.png"/>
          <p:cNvPicPr/>
          <p:nvPr/>
        </p:nvPicPr>
        <p:blipFill>
          <a:blip r:embed="rId2">
            <a:extLst>
              <a:ext uri="{28A0092B-C50C-407E-A947-70E740481C1C}">
                <a14:useLocalDpi xmlns:a14="http://schemas.microsoft.com/office/drawing/2010/main" val="0"/>
              </a:ext>
            </a:extLst>
          </a:blip>
          <a:stretch>
            <a:fillRect/>
          </a:stretch>
        </p:blipFill>
        <p:spPr>
          <a:xfrm>
            <a:off x="9471503" y="4778488"/>
            <a:ext cx="967264" cy="1200150"/>
          </a:xfrm>
          <a:prstGeom prst="rect">
            <a:avLst/>
          </a:prstGeom>
          <a:noFill/>
        </p:spPr>
      </p:pic>
      <p:sp>
        <p:nvSpPr>
          <p:cNvPr id="8" name="Rectangle 2"/>
          <p:cNvSpPr>
            <a:spLocks noChangeArrowheads="1"/>
          </p:cNvSpPr>
          <p:nvPr/>
        </p:nvSpPr>
        <p:spPr bwMode="auto">
          <a:xfrm>
            <a:off x="3470511" y="1235958"/>
            <a:ext cx="4766885" cy="21544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GB" altLang="en-US" sz="4000" b="1" dirty="0">
                <a:solidFill>
                  <a:srgbClr val="4F81BD"/>
                </a:solidFill>
                <a:ea typeface="Calibri" panose="020F0502020204030204" pitchFamily="34" charset="0"/>
                <a:cs typeface="Times New Roman" panose="02020603050405020304" pitchFamily="18" charset="0"/>
              </a:rPr>
              <a:t>Welcome</a:t>
            </a:r>
          </a:p>
          <a:p>
            <a:pPr algn="ctr" defTabSz="685800" eaLnBrk="0" fontAlgn="base" hangingPunct="0">
              <a:spcBef>
                <a:spcPct val="0"/>
              </a:spcBef>
              <a:spcAft>
                <a:spcPct val="0"/>
              </a:spcAft>
            </a:pPr>
            <a:r>
              <a:rPr lang="en-GB" altLang="en-US" sz="3200" b="1" dirty="0">
                <a:solidFill>
                  <a:srgbClr val="4F81BD"/>
                </a:solidFill>
                <a:ea typeface="Calibri" panose="020F0502020204030204" pitchFamily="34" charset="0"/>
                <a:cs typeface="Times New Roman" panose="02020603050405020304" pitchFamily="18" charset="0"/>
              </a:rPr>
              <a:t>Year 11 Support Evening</a:t>
            </a:r>
          </a:p>
          <a:p>
            <a:pPr algn="ctr" defTabSz="685800" eaLnBrk="0" fontAlgn="base" hangingPunct="0">
              <a:spcBef>
                <a:spcPct val="0"/>
              </a:spcBef>
              <a:spcAft>
                <a:spcPct val="0"/>
              </a:spcAft>
            </a:pPr>
            <a:r>
              <a:rPr lang="en-GB" altLang="en-US" sz="3200" b="1" dirty="0">
                <a:solidFill>
                  <a:srgbClr val="4F81BD"/>
                </a:solidFill>
                <a:ea typeface="Calibri" panose="020F0502020204030204" pitchFamily="34" charset="0"/>
                <a:cs typeface="Times New Roman" panose="02020603050405020304" pitchFamily="18" charset="0"/>
              </a:rPr>
              <a:t>Strategies for exam success </a:t>
            </a:r>
          </a:p>
          <a:p>
            <a:pPr defTabSz="685800" eaLnBrk="0" fontAlgn="base" hangingPunct="0">
              <a:spcBef>
                <a:spcPct val="0"/>
              </a:spcBef>
              <a:spcAft>
                <a:spcPct val="0"/>
              </a:spcAft>
            </a:pPr>
            <a:endParaRPr lang="en-GB" altLang="en-US" b="1" dirty="0">
              <a:solidFill>
                <a:srgbClr val="4F81BD"/>
              </a:solidFill>
              <a:cs typeface="Times New Roman" panose="02020603050405020304" pitchFamily="18" charset="0"/>
            </a:endParaRPr>
          </a:p>
          <a:p>
            <a:pPr defTabSz="685800" eaLnBrk="0" fontAlgn="base" hangingPunct="0">
              <a:spcBef>
                <a:spcPct val="0"/>
              </a:spcBef>
              <a:spcAft>
                <a:spcPct val="0"/>
              </a:spcAft>
            </a:pPr>
            <a:endParaRPr lang="en-GB" altLang="en-US" sz="1350" dirty="0">
              <a:solidFill>
                <a:prstClr val="black"/>
              </a:solidFill>
              <a:latin typeface="Arial" panose="020B0604020202020204" pitchFamily="34" charset="0"/>
            </a:endParaRPr>
          </a:p>
        </p:txBody>
      </p:sp>
      <p:sp>
        <p:nvSpPr>
          <p:cNvPr id="2" name="TextBox 1"/>
          <p:cNvSpPr txBox="1"/>
          <p:nvPr/>
        </p:nvSpPr>
        <p:spPr>
          <a:xfrm>
            <a:off x="2129117" y="3223980"/>
            <a:ext cx="7449670" cy="2308324"/>
          </a:xfrm>
          <a:prstGeom prst="rect">
            <a:avLst/>
          </a:prstGeom>
          <a:noFill/>
        </p:spPr>
        <p:txBody>
          <a:bodyPr wrap="square" rtlCol="0">
            <a:spAutoFit/>
          </a:bodyPr>
          <a:lstStyle/>
          <a:p>
            <a:pPr algn="ctr" defTabSz="457200"/>
            <a:r>
              <a:rPr lang="en-GB" sz="6000" b="1" dirty="0" smtClean="0">
                <a:solidFill>
                  <a:prstClr val="black">
                    <a:lumMod val="65000"/>
                    <a:lumOff val="35000"/>
                  </a:prstClr>
                </a:solidFill>
              </a:rPr>
              <a:t> Mental Health &amp; Well Being</a:t>
            </a:r>
            <a:endParaRPr lang="en-GB" sz="6000" b="1" dirty="0">
              <a:solidFill>
                <a:prstClr val="black">
                  <a:lumMod val="65000"/>
                  <a:lumOff val="35000"/>
                </a:prstClr>
              </a:solidFill>
            </a:endParaRPr>
          </a:p>
          <a:p>
            <a:pPr defTabSz="457200"/>
            <a:endParaRPr lang="en-GB" sz="2400" b="1" dirty="0">
              <a:solidFill>
                <a:prstClr val="black">
                  <a:lumMod val="65000"/>
                  <a:lumOff val="35000"/>
                </a:prstClr>
              </a:solidFill>
            </a:endParaRPr>
          </a:p>
        </p:txBody>
      </p:sp>
    </p:spTree>
    <p:extLst>
      <p:ext uri="{BB962C8B-B14F-4D97-AF65-F5344CB8AC3E}">
        <p14:creationId xmlns:p14="http://schemas.microsoft.com/office/powerpoint/2010/main" val="320139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3DAE-D48D-4D0D-BE0F-0DF4A6401F08}"/>
              </a:ext>
            </a:extLst>
          </p:cNvPr>
          <p:cNvSpPr>
            <a:spLocks noGrp="1"/>
          </p:cNvSpPr>
          <p:nvPr>
            <p:ph type="title"/>
          </p:nvPr>
        </p:nvSpPr>
        <p:spPr/>
        <p:txBody>
          <a:bodyPr/>
          <a:lstStyle/>
          <a:p>
            <a:r>
              <a:rPr lang="en-GB" dirty="0"/>
              <a:t>PABLITO</a:t>
            </a:r>
          </a:p>
        </p:txBody>
      </p:sp>
      <p:sp>
        <p:nvSpPr>
          <p:cNvPr id="3" name="Content Placeholder 2">
            <a:extLst>
              <a:ext uri="{FF2B5EF4-FFF2-40B4-BE49-F238E27FC236}">
                <a16:creationId xmlns:a16="http://schemas.microsoft.com/office/drawing/2014/main" id="{1D07B09B-D319-4576-B1C4-37D7F4F19644}"/>
              </a:ext>
            </a:extLst>
          </p:cNvPr>
          <p:cNvSpPr>
            <a:spLocks noGrp="1"/>
          </p:cNvSpPr>
          <p:nvPr>
            <p:ph sz="quarter" idx="1"/>
          </p:nvPr>
        </p:nvSpPr>
        <p:spPr>
          <a:xfrm>
            <a:off x="1825752" y="2002537"/>
            <a:ext cx="8503920" cy="3661973"/>
          </a:xfrm>
        </p:spPr>
        <p:txBody>
          <a:bodyPr>
            <a:normAutofit fontScale="92500" lnSpcReduction="20000"/>
          </a:bodyPr>
          <a:lstStyle/>
          <a:p>
            <a:pPr marL="0" indent="0">
              <a:buNone/>
            </a:pPr>
            <a:r>
              <a:rPr lang="en-GB" sz="1800" b="1" dirty="0"/>
              <a:t>T = Talk </a:t>
            </a:r>
            <a:r>
              <a:rPr lang="en-GB" sz="1800" dirty="0"/>
              <a:t>- Pay close attention to how you ‘Talk’ to yourself in your mind and how you talk to others about situations. Remember…”It’s not the events in our lives that create the ‘perception’ of crisis… it’s how we choose to think about those events!” If you talk negatively to yourself and others about events, situations or people… guess what? You’re going to FEEL negative! Try and talk situations out with someone without moaning or criticising… instead focus on how well you’ve done either coming up with a solution to improve the situation or accepting it is as it is!</a:t>
            </a:r>
          </a:p>
          <a:p>
            <a:pPr marL="0" indent="0">
              <a:buNone/>
            </a:pPr>
            <a:r>
              <a:rPr lang="en-GB" sz="1800" dirty="0"/>
              <a:t> </a:t>
            </a:r>
          </a:p>
          <a:p>
            <a:pPr marL="0" indent="0">
              <a:buNone/>
            </a:pPr>
            <a:r>
              <a:rPr lang="en-GB" sz="1800" b="1" dirty="0"/>
              <a:t>O = Own - </a:t>
            </a:r>
            <a:r>
              <a:rPr lang="en-GB" sz="1800" dirty="0"/>
              <a:t>Own your emotions! How often do you say or hear “She or He made me angry, annoyed or frustrated”? Well the reality is no one can MAKE you angry, or frustrated or annoyed etc. Take responsibility and recognise that when you blame others for how you feel, without realising it you are giving them power over you! What you’re effectively saying is “You decide if I’ll feel happy or angry today!”  </a:t>
            </a:r>
          </a:p>
          <a:p>
            <a:pPr marL="0" indent="0">
              <a:buNone/>
            </a:pPr>
            <a:r>
              <a:rPr lang="en-GB" sz="1800" dirty="0"/>
              <a:t> </a:t>
            </a:r>
          </a:p>
          <a:p>
            <a:pPr marL="0" indent="0">
              <a:buNone/>
            </a:pPr>
            <a:r>
              <a:rPr lang="en-GB" sz="1200" dirty="0"/>
              <a:t>Copyright © Graham McDowell 2017 </a:t>
            </a:r>
          </a:p>
          <a:p>
            <a:endParaRPr lang="en-GB" sz="1800" dirty="0"/>
          </a:p>
        </p:txBody>
      </p:sp>
    </p:spTree>
    <p:extLst>
      <p:ext uri="{BB962C8B-B14F-4D97-AF65-F5344CB8AC3E}">
        <p14:creationId xmlns:p14="http://schemas.microsoft.com/office/powerpoint/2010/main" val="270385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Being Mindful</a:t>
            </a:r>
          </a:p>
        </p:txBody>
      </p:sp>
      <p:sp>
        <p:nvSpPr>
          <p:cNvPr id="5" name="Content Placeholder 4">
            <a:extLst>
              <a:ext uri="{FF2B5EF4-FFF2-40B4-BE49-F238E27FC236}">
                <a16:creationId xmlns:a16="http://schemas.microsoft.com/office/drawing/2014/main" id="{EAC39935-EC3B-4EF6-A57E-F0B338CF7368}"/>
              </a:ext>
            </a:extLst>
          </p:cNvPr>
          <p:cNvSpPr>
            <a:spLocks noGrp="1"/>
          </p:cNvSpPr>
          <p:nvPr>
            <p:ph sz="quarter" idx="1"/>
          </p:nvPr>
        </p:nvSpPr>
        <p:spPr/>
        <p:txBody>
          <a:bodyPr/>
          <a:lstStyle/>
          <a:p>
            <a:endParaRPr lang="en-GB"/>
          </a:p>
        </p:txBody>
      </p:sp>
      <p:pic>
        <p:nvPicPr>
          <p:cNvPr id="1028" name="Picture 4" descr="Image result for mindfulness">
            <a:extLst>
              <a:ext uri="{FF2B5EF4-FFF2-40B4-BE49-F238E27FC236}">
                <a16:creationId xmlns:a16="http://schemas.microsoft.com/office/drawing/2014/main" id="{BFD83C38-02D6-4EF2-9FAD-E9F12786F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0448"/>
            <a:ext cx="9144000" cy="351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76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064" y="1028700"/>
            <a:ext cx="8742286" cy="594250"/>
          </a:xfrm>
        </p:spPr>
        <p:txBody>
          <a:bodyPr>
            <a:normAutofit fontScale="90000"/>
          </a:bodyPr>
          <a:lstStyle/>
          <a:p>
            <a:r>
              <a:rPr lang="en-GB" dirty="0"/>
              <a:t>Recommendation's: Mindfulness- Finding Peace in a Frantic World</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49837"/>
          <a:stretch/>
        </p:blipFill>
        <p:spPr>
          <a:xfrm>
            <a:off x="2573197" y="2007822"/>
            <a:ext cx="2364392" cy="3606801"/>
          </a:xfrm>
          <a:prstGeom prst="rect">
            <a:avLst/>
          </a:prstGeom>
        </p:spPr>
      </p:pic>
      <p:sp>
        <p:nvSpPr>
          <p:cNvPr id="6" name="Content Placeholder 5"/>
          <p:cNvSpPr>
            <a:spLocks noGrp="1"/>
          </p:cNvSpPr>
          <p:nvPr>
            <p:ph sz="quarter" idx="1"/>
          </p:nvPr>
        </p:nvSpPr>
        <p:spPr>
          <a:xfrm>
            <a:off x="5500100" y="2806772"/>
            <a:ext cx="4829573" cy="2624765"/>
          </a:xfrm>
        </p:spPr>
        <p:txBody>
          <a:bodyPr/>
          <a:lstStyle/>
          <a:p>
            <a:r>
              <a:rPr lang="en-GB" dirty="0"/>
              <a:t>Include free CD track of guided meditations </a:t>
            </a:r>
          </a:p>
          <a:p>
            <a:pPr marL="0" indent="0">
              <a:buNone/>
            </a:pPr>
            <a:r>
              <a:rPr lang="en-GB" dirty="0"/>
              <a:t>   (used on the Mindfulness course)</a:t>
            </a:r>
          </a:p>
          <a:p>
            <a:endParaRPr lang="en-GB" dirty="0"/>
          </a:p>
          <a:p>
            <a:r>
              <a:rPr lang="en-GB" dirty="0"/>
              <a:t>By Mark Williams and Danny Penman</a:t>
            </a:r>
          </a:p>
        </p:txBody>
      </p:sp>
    </p:spTree>
    <p:extLst>
      <p:ext uri="{BB962C8B-B14F-4D97-AF65-F5344CB8AC3E}">
        <p14:creationId xmlns:p14="http://schemas.microsoft.com/office/powerpoint/2010/main" val="2194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3" y="1028700"/>
            <a:ext cx="6155672" cy="569214"/>
          </a:xfrm>
        </p:spPr>
        <p:txBody>
          <a:bodyPr/>
          <a:lstStyle/>
          <a:p>
            <a:r>
              <a:rPr lang="en-GB" dirty="0"/>
              <a:t>The Head Space App- Andy </a:t>
            </a:r>
            <a:r>
              <a:rPr lang="en-GB" dirty="0" err="1"/>
              <a:t>Puddicombe</a:t>
            </a:r>
            <a:endParaRPr lang="en-GB"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8459057" y="997182"/>
            <a:ext cx="2008975" cy="79244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825" y="2118428"/>
            <a:ext cx="5693219" cy="3737723"/>
          </a:xfrm>
          <a:prstGeom prst="rect">
            <a:avLst/>
          </a:prstGeom>
        </p:spPr>
      </p:pic>
    </p:spTree>
    <p:extLst>
      <p:ext uri="{BB962C8B-B14F-4D97-AF65-F5344CB8AC3E}">
        <p14:creationId xmlns:p14="http://schemas.microsoft.com/office/powerpoint/2010/main" val="414033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Pupil Premium Support for Year 11 students</a:t>
            </a:r>
          </a:p>
        </p:txBody>
      </p:sp>
      <p:sp>
        <p:nvSpPr>
          <p:cNvPr id="3" name="Content Placeholder 2"/>
          <p:cNvSpPr>
            <a:spLocks noGrp="1"/>
          </p:cNvSpPr>
          <p:nvPr>
            <p:ph sz="quarter" idx="1"/>
          </p:nvPr>
        </p:nvSpPr>
        <p:spPr>
          <a:xfrm>
            <a:off x="1825752" y="2002536"/>
            <a:ext cx="8503920" cy="3805626"/>
          </a:xfrm>
        </p:spPr>
        <p:txBody>
          <a:bodyPr>
            <a:normAutofit fontScale="77500" lnSpcReduction="20000"/>
          </a:bodyPr>
          <a:lstStyle/>
          <a:p>
            <a:pPr lvl="0" eaLnBrk="0" fontAlgn="base" hangingPunct="0"/>
            <a:r>
              <a:rPr lang="en-US" sz="2550" b="1" dirty="0"/>
              <a:t>A free ‘</a:t>
            </a:r>
            <a:r>
              <a:rPr lang="en-US" sz="2550" b="1" dirty="0" err="1"/>
              <a:t>Maths</a:t>
            </a:r>
            <a:r>
              <a:rPr lang="en-US" sz="2550" b="1" dirty="0"/>
              <a:t>’ Packs </a:t>
            </a:r>
            <a:r>
              <a:rPr lang="en-US" sz="2550" dirty="0"/>
              <a:t>includes, pens, pencils, rubber, ruler, protractor, compass, glue stick and clear pencil case suitable for exam use (£2.50 worth of stationary).</a:t>
            </a:r>
            <a:endParaRPr lang="en-GB" sz="2550" dirty="0"/>
          </a:p>
          <a:p>
            <a:pPr lvl="0" eaLnBrk="0" fontAlgn="base" hangingPunct="0"/>
            <a:r>
              <a:rPr lang="en-US" sz="2550" b="1" dirty="0"/>
              <a:t>£1 Print credit </a:t>
            </a:r>
            <a:r>
              <a:rPr lang="en-US" sz="2550" dirty="0"/>
              <a:t>(100 A4 black and white prints), this can increased if required.</a:t>
            </a:r>
            <a:endParaRPr lang="en-GB" sz="2550" dirty="0"/>
          </a:p>
          <a:p>
            <a:pPr lvl="0" eaLnBrk="0" fontAlgn="base" hangingPunct="0"/>
            <a:r>
              <a:rPr lang="en-US" sz="2550" b="1" dirty="0"/>
              <a:t>Access to 30 </a:t>
            </a:r>
            <a:r>
              <a:rPr lang="en-US" sz="2550" b="1" dirty="0" err="1"/>
              <a:t>Linx</a:t>
            </a:r>
            <a:r>
              <a:rPr lang="en-US" sz="2550" b="1" dirty="0"/>
              <a:t> tablet/computers </a:t>
            </a:r>
            <a:r>
              <a:rPr lang="en-US" sz="2550" dirty="0"/>
              <a:t>to support home learning. These tablets are on long term loan and are allocated to students based on referrals from Performance Leaders.</a:t>
            </a:r>
            <a:endParaRPr lang="en-GB" sz="2550" dirty="0"/>
          </a:p>
          <a:p>
            <a:pPr lvl="0" eaLnBrk="0" fontAlgn="base" hangingPunct="0"/>
            <a:r>
              <a:rPr lang="en-US" sz="2550" b="1" dirty="0"/>
              <a:t>Free USB sticks, planners and scientific calculators </a:t>
            </a:r>
            <a:r>
              <a:rPr lang="en-US" sz="2550" dirty="0"/>
              <a:t>when required.</a:t>
            </a:r>
            <a:endParaRPr lang="en-GB" sz="2550" dirty="0"/>
          </a:p>
          <a:p>
            <a:pPr lvl="0" eaLnBrk="0" fontAlgn="base" hangingPunct="0"/>
            <a:r>
              <a:rPr lang="en-US" sz="2550" b="1" dirty="0"/>
              <a:t>Free revision guides and workbooks</a:t>
            </a:r>
            <a:r>
              <a:rPr lang="en-US" sz="2550" dirty="0"/>
              <a:t> in </a:t>
            </a:r>
            <a:r>
              <a:rPr lang="en-US" sz="2550" dirty="0" err="1"/>
              <a:t>Maths</a:t>
            </a:r>
            <a:r>
              <a:rPr lang="en-US" sz="2550" dirty="0"/>
              <a:t> and English and a revision guide in Science.</a:t>
            </a:r>
            <a:endParaRPr lang="en-GB" sz="2550" dirty="0"/>
          </a:p>
          <a:p>
            <a:pPr lvl="0" eaLnBrk="0" fontAlgn="base" hangingPunct="0"/>
            <a:r>
              <a:rPr lang="en-GB" sz="2550" dirty="0"/>
              <a:t>Year 11 Pupil Premium students also get </a:t>
            </a:r>
            <a:r>
              <a:rPr lang="en-GB" sz="2550" b="1" dirty="0"/>
              <a:t>free core texts for English.</a:t>
            </a:r>
          </a:p>
          <a:p>
            <a:endParaRPr lang="en-GB" dirty="0"/>
          </a:p>
        </p:txBody>
      </p:sp>
    </p:spTree>
    <p:extLst>
      <p:ext uri="{BB962C8B-B14F-4D97-AF65-F5344CB8AC3E}">
        <p14:creationId xmlns:p14="http://schemas.microsoft.com/office/powerpoint/2010/main" val="247431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4" name="Picture 4" descr="http://mirandavandenberk.files.wordpress.com/2011/04/mindfuln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6779"/>
            <a:ext cx="9144000" cy="609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84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B74D-1BDF-44D8-85EC-527DF52DA124}"/>
              </a:ext>
            </a:extLst>
          </p:cNvPr>
          <p:cNvSpPr>
            <a:spLocks noGrp="1"/>
          </p:cNvSpPr>
          <p:nvPr>
            <p:ph type="title"/>
          </p:nvPr>
        </p:nvSpPr>
        <p:spPr/>
        <p:txBody>
          <a:bodyPr/>
          <a:lstStyle/>
          <a:p>
            <a:endParaRPr lang="en-GB"/>
          </a:p>
        </p:txBody>
      </p:sp>
      <p:pic>
        <p:nvPicPr>
          <p:cNvPr id="5124" name="Picture 4" descr="Diverse hands holding the words 'Mental Health'">
            <a:extLst>
              <a:ext uri="{FF2B5EF4-FFF2-40B4-BE49-F238E27FC236}">
                <a16:creationId xmlns:a16="http://schemas.microsoft.com/office/drawing/2014/main" id="{48502DAC-A159-45AA-B5F0-4075F5398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696" y="3849742"/>
            <a:ext cx="9000035" cy="21510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health and wellbeing">
            <a:extLst>
              <a:ext uri="{FF2B5EF4-FFF2-40B4-BE49-F238E27FC236}">
                <a16:creationId xmlns:a16="http://schemas.microsoft.com/office/drawing/2014/main" id="{C836C20E-D593-495D-8EE6-DF8B023C2F30}"/>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1524001" y="502885"/>
            <a:ext cx="9197695" cy="355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38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3B25-38D8-4356-9A28-2F2C85812077}"/>
              </a:ext>
            </a:extLst>
          </p:cNvPr>
          <p:cNvSpPr>
            <a:spLocks noGrp="1"/>
          </p:cNvSpPr>
          <p:nvPr>
            <p:ph type="title"/>
          </p:nvPr>
        </p:nvSpPr>
        <p:spPr/>
        <p:txBody>
          <a:bodyPr/>
          <a:lstStyle/>
          <a:p>
            <a:r>
              <a:rPr lang="en-GB" dirty="0"/>
              <a:t>SDCC Mental Health and Well Being Survey</a:t>
            </a:r>
          </a:p>
        </p:txBody>
      </p:sp>
      <p:graphicFrame>
        <p:nvGraphicFramePr>
          <p:cNvPr id="4" name="Content Placeholder 3">
            <a:extLst>
              <a:ext uri="{FF2B5EF4-FFF2-40B4-BE49-F238E27FC236}">
                <a16:creationId xmlns:a16="http://schemas.microsoft.com/office/drawing/2014/main" id="{8C9F9412-691B-4D5A-9D45-EB2353DBC93E}"/>
              </a:ext>
            </a:extLst>
          </p:cNvPr>
          <p:cNvGraphicFramePr>
            <a:graphicFrameLocks noGrp="1"/>
          </p:cNvGraphicFramePr>
          <p:nvPr>
            <p:ph sz="quarter" idx="1"/>
            <p:extLst/>
          </p:nvPr>
        </p:nvGraphicFramePr>
        <p:xfrm>
          <a:off x="6784156" y="2044347"/>
          <a:ext cx="3575996" cy="3755531"/>
        </p:xfrm>
        <a:graphic>
          <a:graphicData uri="http://schemas.openxmlformats.org/drawingml/2006/table">
            <a:tbl>
              <a:tblPr firstRow="1" firstCol="1" bandRow="1">
                <a:tableStyleId>{5C22544A-7EE6-4342-B048-85BDC9FD1C3A}</a:tableStyleId>
              </a:tblPr>
              <a:tblGrid>
                <a:gridCol w="1080909">
                  <a:extLst>
                    <a:ext uri="{9D8B030D-6E8A-4147-A177-3AD203B41FA5}">
                      <a16:colId xmlns:a16="http://schemas.microsoft.com/office/drawing/2014/main" val="3725401320"/>
                    </a:ext>
                  </a:extLst>
                </a:gridCol>
                <a:gridCol w="1203051">
                  <a:extLst>
                    <a:ext uri="{9D8B030D-6E8A-4147-A177-3AD203B41FA5}">
                      <a16:colId xmlns:a16="http://schemas.microsoft.com/office/drawing/2014/main" val="3526527573"/>
                    </a:ext>
                  </a:extLst>
                </a:gridCol>
                <a:gridCol w="1292036">
                  <a:extLst>
                    <a:ext uri="{9D8B030D-6E8A-4147-A177-3AD203B41FA5}">
                      <a16:colId xmlns:a16="http://schemas.microsoft.com/office/drawing/2014/main" val="4092909672"/>
                    </a:ext>
                  </a:extLst>
                </a:gridCol>
              </a:tblGrid>
              <a:tr h="1726467">
                <a:tc>
                  <a:txBody>
                    <a:bodyPr/>
                    <a:lstStyle/>
                    <a:p>
                      <a:pPr>
                        <a:lnSpc>
                          <a:spcPct val="120000"/>
                        </a:lnSpc>
                        <a:spcAft>
                          <a:spcPts val="0"/>
                        </a:spcAft>
                      </a:pPr>
                      <a:r>
                        <a:rPr lang="en-GB" sz="1500" dirty="0">
                          <a:effectLst/>
                        </a:rPr>
                        <a:t>Year</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solidFill>
                  </a:tcPr>
                </a:tc>
                <a:tc>
                  <a:txBody>
                    <a:bodyPr/>
                    <a:lstStyle/>
                    <a:p>
                      <a:pPr>
                        <a:lnSpc>
                          <a:spcPct val="120000"/>
                        </a:lnSpc>
                        <a:spcAft>
                          <a:spcPts val="0"/>
                        </a:spcAft>
                      </a:pPr>
                      <a:r>
                        <a:rPr lang="en-GB" sz="1500" dirty="0">
                          <a:effectLst/>
                        </a:rPr>
                        <a:t>Warwick-Edinburgh Scale</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solidFill>
                  </a:tcPr>
                </a:tc>
                <a:tc>
                  <a:txBody>
                    <a:bodyPr/>
                    <a:lstStyle/>
                    <a:p>
                      <a:pPr>
                        <a:lnSpc>
                          <a:spcPct val="120000"/>
                        </a:lnSpc>
                        <a:spcAft>
                          <a:spcPts val="0"/>
                        </a:spcAft>
                      </a:pPr>
                      <a:r>
                        <a:rPr lang="en-GB" sz="1500" dirty="0">
                          <a:effectLst/>
                        </a:rPr>
                        <a:t>Potential wellbeing score</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solidFill>
                  </a:tcPr>
                </a:tc>
                <a:extLst>
                  <a:ext uri="{0D108BD9-81ED-4DB2-BD59-A6C34878D82A}">
                    <a16:rowId xmlns:a16="http://schemas.microsoft.com/office/drawing/2014/main" val="624451765"/>
                  </a:ext>
                </a:extLst>
              </a:tr>
              <a:tr h="370106">
                <a:tc>
                  <a:txBody>
                    <a:bodyPr/>
                    <a:lstStyle/>
                    <a:p>
                      <a:pPr>
                        <a:lnSpc>
                          <a:spcPct val="120000"/>
                        </a:lnSpc>
                        <a:spcAft>
                          <a:spcPts val="0"/>
                        </a:spcAft>
                      </a:pPr>
                      <a:r>
                        <a:rPr lang="en-GB" sz="1500" dirty="0">
                          <a:effectLst/>
                        </a:rPr>
                        <a:t>7</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solidFill>
                  </a:tcPr>
                </a:tc>
                <a:tc>
                  <a:txBody>
                    <a:bodyPr/>
                    <a:lstStyle/>
                    <a:p>
                      <a:pPr algn="ctr">
                        <a:lnSpc>
                          <a:spcPct val="120000"/>
                        </a:lnSpc>
                        <a:spcAft>
                          <a:spcPts val="0"/>
                        </a:spcAft>
                      </a:pPr>
                      <a:r>
                        <a:rPr lang="en-GB" sz="1500" dirty="0">
                          <a:effectLst/>
                        </a:rPr>
                        <a:t>51</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lumMod val="20000"/>
                        <a:lumOff val="80000"/>
                      </a:schemeClr>
                    </a:solidFill>
                  </a:tcPr>
                </a:tc>
                <a:tc>
                  <a:txBody>
                    <a:bodyPr/>
                    <a:lstStyle/>
                    <a:p>
                      <a:pPr algn="ctr">
                        <a:lnSpc>
                          <a:spcPct val="120000"/>
                        </a:lnSpc>
                        <a:spcAft>
                          <a:spcPts val="0"/>
                        </a:spcAft>
                      </a:pPr>
                      <a:r>
                        <a:rPr lang="en-GB" sz="1500" dirty="0">
                          <a:effectLst/>
                        </a:rPr>
                        <a:t>67%</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lumMod val="20000"/>
                        <a:lumOff val="80000"/>
                      </a:schemeClr>
                    </a:solidFill>
                  </a:tcPr>
                </a:tc>
                <a:extLst>
                  <a:ext uri="{0D108BD9-81ED-4DB2-BD59-A6C34878D82A}">
                    <a16:rowId xmlns:a16="http://schemas.microsoft.com/office/drawing/2014/main" val="680109159"/>
                  </a:ext>
                </a:extLst>
              </a:tr>
              <a:tr h="370106">
                <a:tc>
                  <a:txBody>
                    <a:bodyPr/>
                    <a:lstStyle/>
                    <a:p>
                      <a:pPr>
                        <a:lnSpc>
                          <a:spcPct val="120000"/>
                        </a:lnSpc>
                        <a:spcAft>
                          <a:spcPts val="0"/>
                        </a:spcAft>
                      </a:pPr>
                      <a:r>
                        <a:rPr lang="en-GB" sz="1500" dirty="0">
                          <a:effectLst/>
                        </a:rPr>
                        <a:t>8</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solidFill>
                  </a:tcPr>
                </a:tc>
                <a:tc>
                  <a:txBody>
                    <a:bodyPr/>
                    <a:lstStyle/>
                    <a:p>
                      <a:pPr algn="ctr">
                        <a:lnSpc>
                          <a:spcPct val="120000"/>
                        </a:lnSpc>
                        <a:spcAft>
                          <a:spcPts val="0"/>
                        </a:spcAft>
                      </a:pPr>
                      <a:r>
                        <a:rPr lang="en-GB" sz="1500" dirty="0">
                          <a:effectLst/>
                        </a:rPr>
                        <a:t>50</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lumMod val="40000"/>
                        <a:lumOff val="60000"/>
                      </a:schemeClr>
                    </a:solidFill>
                  </a:tcPr>
                </a:tc>
                <a:tc>
                  <a:txBody>
                    <a:bodyPr/>
                    <a:lstStyle/>
                    <a:p>
                      <a:pPr algn="ctr">
                        <a:lnSpc>
                          <a:spcPct val="120000"/>
                        </a:lnSpc>
                        <a:spcAft>
                          <a:spcPts val="0"/>
                        </a:spcAft>
                      </a:pPr>
                      <a:r>
                        <a:rPr lang="en-GB" sz="1500" dirty="0">
                          <a:effectLst/>
                        </a:rPr>
                        <a:t>65%</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lumMod val="40000"/>
                        <a:lumOff val="60000"/>
                      </a:schemeClr>
                    </a:solidFill>
                  </a:tcPr>
                </a:tc>
                <a:extLst>
                  <a:ext uri="{0D108BD9-81ED-4DB2-BD59-A6C34878D82A}">
                    <a16:rowId xmlns:a16="http://schemas.microsoft.com/office/drawing/2014/main" val="1676142606"/>
                  </a:ext>
                </a:extLst>
              </a:tr>
              <a:tr h="370106">
                <a:tc>
                  <a:txBody>
                    <a:bodyPr/>
                    <a:lstStyle/>
                    <a:p>
                      <a:pPr>
                        <a:lnSpc>
                          <a:spcPct val="120000"/>
                        </a:lnSpc>
                        <a:spcAft>
                          <a:spcPts val="0"/>
                        </a:spcAft>
                      </a:pPr>
                      <a:r>
                        <a:rPr lang="en-GB" sz="1500" dirty="0">
                          <a:effectLst/>
                        </a:rPr>
                        <a:t>9</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solidFill>
                  </a:tcPr>
                </a:tc>
                <a:tc>
                  <a:txBody>
                    <a:bodyPr/>
                    <a:lstStyle/>
                    <a:p>
                      <a:pPr algn="ctr">
                        <a:lnSpc>
                          <a:spcPct val="120000"/>
                        </a:lnSpc>
                        <a:spcAft>
                          <a:spcPts val="0"/>
                        </a:spcAft>
                      </a:pPr>
                      <a:r>
                        <a:rPr lang="en-GB" sz="1500" dirty="0">
                          <a:effectLst/>
                        </a:rPr>
                        <a:t>49</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lumMod val="20000"/>
                        <a:lumOff val="80000"/>
                      </a:schemeClr>
                    </a:solidFill>
                  </a:tcPr>
                </a:tc>
                <a:tc>
                  <a:txBody>
                    <a:bodyPr/>
                    <a:lstStyle/>
                    <a:p>
                      <a:pPr algn="ctr">
                        <a:lnSpc>
                          <a:spcPct val="120000"/>
                        </a:lnSpc>
                        <a:spcAft>
                          <a:spcPts val="0"/>
                        </a:spcAft>
                      </a:pPr>
                      <a:r>
                        <a:rPr lang="en-GB" sz="1500" dirty="0">
                          <a:effectLst/>
                        </a:rPr>
                        <a:t>62%</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lumMod val="20000"/>
                        <a:lumOff val="80000"/>
                      </a:schemeClr>
                    </a:solidFill>
                  </a:tcPr>
                </a:tc>
                <a:extLst>
                  <a:ext uri="{0D108BD9-81ED-4DB2-BD59-A6C34878D82A}">
                    <a16:rowId xmlns:a16="http://schemas.microsoft.com/office/drawing/2014/main" val="4259777844"/>
                  </a:ext>
                </a:extLst>
              </a:tr>
              <a:tr h="370106">
                <a:tc>
                  <a:txBody>
                    <a:bodyPr/>
                    <a:lstStyle/>
                    <a:p>
                      <a:pPr>
                        <a:lnSpc>
                          <a:spcPct val="120000"/>
                        </a:lnSpc>
                        <a:spcAft>
                          <a:spcPts val="0"/>
                        </a:spcAft>
                      </a:pPr>
                      <a:r>
                        <a:rPr lang="en-GB" sz="1500" dirty="0">
                          <a:effectLst/>
                        </a:rPr>
                        <a:t>10</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solidFill>
                  </a:tcPr>
                </a:tc>
                <a:tc>
                  <a:txBody>
                    <a:bodyPr/>
                    <a:lstStyle/>
                    <a:p>
                      <a:pPr algn="ctr">
                        <a:lnSpc>
                          <a:spcPct val="120000"/>
                        </a:lnSpc>
                        <a:spcAft>
                          <a:spcPts val="0"/>
                        </a:spcAft>
                      </a:pPr>
                      <a:r>
                        <a:rPr lang="en-GB" sz="1500" dirty="0">
                          <a:effectLst/>
                        </a:rPr>
                        <a:t>48</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lumMod val="40000"/>
                        <a:lumOff val="60000"/>
                      </a:schemeClr>
                    </a:solidFill>
                  </a:tcPr>
                </a:tc>
                <a:tc>
                  <a:txBody>
                    <a:bodyPr/>
                    <a:lstStyle/>
                    <a:p>
                      <a:pPr algn="ctr">
                        <a:lnSpc>
                          <a:spcPct val="120000"/>
                        </a:lnSpc>
                        <a:spcAft>
                          <a:spcPts val="0"/>
                        </a:spcAft>
                      </a:pPr>
                      <a:r>
                        <a:rPr lang="en-GB" sz="1500" dirty="0">
                          <a:effectLst/>
                        </a:rPr>
                        <a:t>61%</a:t>
                      </a:r>
                      <a:endParaRPr lang="en-GB" sz="15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lumMod val="40000"/>
                        <a:lumOff val="60000"/>
                      </a:schemeClr>
                    </a:solidFill>
                  </a:tcPr>
                </a:tc>
                <a:extLst>
                  <a:ext uri="{0D108BD9-81ED-4DB2-BD59-A6C34878D82A}">
                    <a16:rowId xmlns:a16="http://schemas.microsoft.com/office/drawing/2014/main" val="2410736996"/>
                  </a:ext>
                </a:extLst>
              </a:tr>
              <a:tr h="548640">
                <a:tc>
                  <a:txBody>
                    <a:bodyPr/>
                    <a:lstStyle/>
                    <a:p>
                      <a:pPr>
                        <a:lnSpc>
                          <a:spcPct val="120000"/>
                        </a:lnSpc>
                        <a:spcAft>
                          <a:spcPts val="0"/>
                        </a:spcAft>
                      </a:pPr>
                      <a:r>
                        <a:rPr lang="en-GB" sz="1500" b="1" dirty="0">
                          <a:effectLst/>
                        </a:rPr>
                        <a:t>11</a:t>
                      </a:r>
                    </a:p>
                    <a:p>
                      <a:pPr>
                        <a:lnSpc>
                          <a:spcPct val="120000"/>
                        </a:lnSpc>
                        <a:spcAft>
                          <a:spcPts val="0"/>
                        </a:spcAft>
                      </a:pPr>
                      <a:endParaRPr lang="en-GB" sz="15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solidFill>
                  </a:tcPr>
                </a:tc>
                <a:tc>
                  <a:txBody>
                    <a:bodyPr/>
                    <a:lstStyle/>
                    <a:p>
                      <a:pPr algn="ctr">
                        <a:lnSpc>
                          <a:spcPct val="120000"/>
                        </a:lnSpc>
                        <a:spcAft>
                          <a:spcPts val="0"/>
                        </a:spcAft>
                      </a:pPr>
                      <a:r>
                        <a:rPr lang="en-GB" sz="1500" b="1" dirty="0">
                          <a:effectLst/>
                        </a:rPr>
                        <a:t>42</a:t>
                      </a:r>
                      <a:endParaRPr lang="en-GB" sz="15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lumMod val="20000"/>
                        <a:lumOff val="80000"/>
                      </a:schemeClr>
                    </a:solidFill>
                  </a:tcPr>
                </a:tc>
                <a:tc>
                  <a:txBody>
                    <a:bodyPr/>
                    <a:lstStyle/>
                    <a:p>
                      <a:pPr algn="ctr">
                        <a:lnSpc>
                          <a:spcPct val="120000"/>
                        </a:lnSpc>
                        <a:spcAft>
                          <a:spcPts val="0"/>
                        </a:spcAft>
                      </a:pPr>
                      <a:r>
                        <a:rPr lang="en-GB" sz="1500" b="1" dirty="0">
                          <a:effectLst/>
                        </a:rPr>
                        <a:t>51%</a:t>
                      </a:r>
                      <a:endParaRPr lang="en-GB" sz="15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435" marR="51435" marT="0" marB="0">
                    <a:solidFill>
                      <a:schemeClr val="accent3">
                        <a:lumMod val="20000"/>
                        <a:lumOff val="80000"/>
                      </a:schemeClr>
                    </a:solidFill>
                  </a:tcPr>
                </a:tc>
                <a:extLst>
                  <a:ext uri="{0D108BD9-81ED-4DB2-BD59-A6C34878D82A}">
                    <a16:rowId xmlns:a16="http://schemas.microsoft.com/office/drawing/2014/main" val="2050584455"/>
                  </a:ext>
                </a:extLst>
              </a:tr>
            </a:tbl>
          </a:graphicData>
        </a:graphic>
      </p:graphicFrame>
      <p:sp>
        <p:nvSpPr>
          <p:cNvPr id="5" name="Rectangle 1">
            <a:extLst>
              <a:ext uri="{FF2B5EF4-FFF2-40B4-BE49-F238E27FC236}">
                <a16:creationId xmlns:a16="http://schemas.microsoft.com/office/drawing/2014/main" id="{42926290-EF77-4447-903C-411B9D38FA89}"/>
              </a:ext>
            </a:extLst>
          </p:cNvPr>
          <p:cNvSpPr>
            <a:spLocks noChangeArrowheads="1"/>
          </p:cNvSpPr>
          <p:nvPr/>
        </p:nvSpPr>
        <p:spPr bwMode="auto">
          <a:xfrm>
            <a:off x="2458213" y="2582230"/>
            <a:ext cx="3732056" cy="265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GB" altLang="en-US" sz="2100" dirty="0">
                <a:solidFill>
                  <a:prstClr val="black"/>
                </a:solidFill>
                <a:ea typeface="Times New Roman" panose="02020603050405020304" pitchFamily="18" charset="0"/>
                <a:cs typeface="Arial" panose="020B0604020202020204" pitchFamily="34" charset="0"/>
              </a:rPr>
              <a:t>A recent mental well-being survey of students (using the Warwick-Edinburgh Scale) identified that students’ potential well-being declines from 67% in year 7 to 51% in year 11.</a:t>
            </a:r>
            <a:endParaRPr lang="en-GB" altLang="en-US" sz="1200" dirty="0">
              <a:solidFill>
                <a:prstClr val="black"/>
              </a:solidFill>
            </a:endParaRPr>
          </a:p>
          <a:p>
            <a:pPr eaLnBrk="0" fontAlgn="base" hangingPunct="0">
              <a:spcBef>
                <a:spcPct val="0"/>
              </a:spcBef>
              <a:spcAft>
                <a:spcPct val="0"/>
              </a:spcAft>
            </a:pPr>
            <a:r>
              <a:rPr lang="en-GB" altLang="en-US" sz="21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GB" altLang="en-US" sz="1200" dirty="0">
              <a:solidFill>
                <a:prstClr val="black"/>
              </a:solidFill>
            </a:endParaRPr>
          </a:p>
        </p:txBody>
      </p:sp>
    </p:spTree>
    <p:extLst>
      <p:ext uri="{BB962C8B-B14F-4D97-AF65-F5344CB8AC3E}">
        <p14:creationId xmlns:p14="http://schemas.microsoft.com/office/powerpoint/2010/main" val="9729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2E4-C04F-4AFB-8A9F-83C72C3FF9E8}"/>
              </a:ext>
            </a:extLst>
          </p:cNvPr>
          <p:cNvSpPr>
            <a:spLocks noGrp="1"/>
          </p:cNvSpPr>
          <p:nvPr>
            <p:ph type="title"/>
          </p:nvPr>
        </p:nvSpPr>
        <p:spPr/>
        <p:txBody>
          <a:bodyPr/>
          <a:lstStyle/>
          <a:p>
            <a:r>
              <a:rPr lang="en-GB" dirty="0"/>
              <a:t>SDCC Partnerships</a:t>
            </a:r>
          </a:p>
        </p:txBody>
      </p:sp>
      <p:pic>
        <p:nvPicPr>
          <p:cNvPr id="3076" name="Picture 4" descr="Picture">
            <a:extLst>
              <a:ext uri="{FF2B5EF4-FFF2-40B4-BE49-F238E27FC236}">
                <a16:creationId xmlns:a16="http://schemas.microsoft.com/office/drawing/2014/main" id="{B103FC6D-C219-40AC-8060-3633E3E26C2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866604" y="2490125"/>
            <a:ext cx="989562" cy="13396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152BB44-65F9-45A3-B178-B7499526AD3C}"/>
              </a:ext>
            </a:extLst>
          </p:cNvPr>
          <p:cNvSpPr/>
          <p:nvPr/>
        </p:nvSpPr>
        <p:spPr>
          <a:xfrm>
            <a:off x="7232711" y="3829735"/>
            <a:ext cx="2457724" cy="300082"/>
          </a:xfrm>
          <a:prstGeom prst="rect">
            <a:avLst/>
          </a:prstGeom>
        </p:spPr>
        <p:txBody>
          <a:bodyPr wrap="none">
            <a:spAutoFit/>
          </a:bodyPr>
          <a:lstStyle/>
          <a:p>
            <a:pPr defTabSz="342900"/>
            <a:r>
              <a:rPr lang="en-GB" sz="1350" dirty="0">
                <a:solidFill>
                  <a:prstClr val="black"/>
                </a:solidFill>
              </a:rPr>
              <a:t>Graham McDowell DHP HPD</a:t>
            </a:r>
          </a:p>
        </p:txBody>
      </p:sp>
      <p:sp>
        <p:nvSpPr>
          <p:cNvPr id="5" name="Rectangle 4">
            <a:extLst>
              <a:ext uri="{FF2B5EF4-FFF2-40B4-BE49-F238E27FC236}">
                <a16:creationId xmlns:a16="http://schemas.microsoft.com/office/drawing/2014/main" id="{963C0DB2-9EEF-4411-98AC-83CD0AF9D4F2}"/>
              </a:ext>
            </a:extLst>
          </p:cNvPr>
          <p:cNvSpPr/>
          <p:nvPr/>
        </p:nvSpPr>
        <p:spPr>
          <a:xfrm>
            <a:off x="6607405" y="4106735"/>
            <a:ext cx="3577129" cy="1546577"/>
          </a:xfrm>
          <a:prstGeom prst="rect">
            <a:avLst/>
          </a:prstGeom>
        </p:spPr>
        <p:txBody>
          <a:bodyPr wrap="square">
            <a:spAutoFit/>
          </a:bodyPr>
          <a:lstStyle/>
          <a:p>
            <a:pPr defTabSz="342900"/>
            <a:r>
              <a:rPr lang="en-GB" sz="1350" dirty="0">
                <a:solidFill>
                  <a:prstClr val="black"/>
                </a:solidFill>
              </a:rPr>
              <a:t>Mindfulness Meditation.</a:t>
            </a:r>
            <a:br>
              <a:rPr lang="en-GB" sz="1350" dirty="0">
                <a:solidFill>
                  <a:prstClr val="black"/>
                </a:solidFill>
              </a:rPr>
            </a:br>
            <a:r>
              <a:rPr lang="en-GB" sz="1350" dirty="0">
                <a:solidFill>
                  <a:prstClr val="black"/>
                </a:solidFill>
              </a:rPr>
              <a:t>Awakening to the Present Moment.</a:t>
            </a:r>
            <a:br>
              <a:rPr lang="en-GB" sz="1350" dirty="0">
                <a:solidFill>
                  <a:prstClr val="black"/>
                </a:solidFill>
              </a:rPr>
            </a:br>
            <a:r>
              <a:rPr lang="en-GB" sz="1350" dirty="0">
                <a:solidFill>
                  <a:prstClr val="black"/>
                </a:solidFill>
              </a:rPr>
              <a:t>Solution Focused Hypnotherapy.</a:t>
            </a:r>
            <a:br>
              <a:rPr lang="en-GB" sz="1350" dirty="0">
                <a:solidFill>
                  <a:prstClr val="black"/>
                </a:solidFill>
              </a:rPr>
            </a:br>
            <a:r>
              <a:rPr lang="en-GB" sz="1350" dirty="0">
                <a:solidFill>
                  <a:prstClr val="black"/>
                </a:solidFill>
              </a:rPr>
              <a:t>Solution Focused Psychotherapy.</a:t>
            </a:r>
            <a:br>
              <a:rPr lang="en-GB" sz="1350" dirty="0">
                <a:solidFill>
                  <a:prstClr val="black"/>
                </a:solidFill>
              </a:rPr>
            </a:br>
            <a:r>
              <a:rPr lang="en-GB" sz="1350" dirty="0">
                <a:solidFill>
                  <a:prstClr val="black"/>
                </a:solidFill>
              </a:rPr>
              <a:t>Cognitive Behavioural Therapy.</a:t>
            </a:r>
            <a:br>
              <a:rPr lang="en-GB" sz="1350" dirty="0">
                <a:solidFill>
                  <a:prstClr val="black"/>
                </a:solidFill>
              </a:rPr>
            </a:br>
            <a:r>
              <a:rPr lang="en-GB" sz="1350" dirty="0">
                <a:solidFill>
                  <a:prstClr val="black"/>
                </a:solidFill>
              </a:rPr>
              <a:t>Energy healing incorporating The Emotion Code. </a:t>
            </a:r>
          </a:p>
        </p:txBody>
      </p:sp>
      <p:pic>
        <p:nvPicPr>
          <p:cNvPr id="9" name="Picture 8">
            <a:extLst>
              <a:ext uri="{FF2B5EF4-FFF2-40B4-BE49-F238E27FC236}">
                <a16:creationId xmlns:a16="http://schemas.microsoft.com/office/drawing/2014/main" id="{58ED17B0-CEDF-4F53-946C-EACFE16792F1}"/>
              </a:ext>
            </a:extLst>
          </p:cNvPr>
          <p:cNvPicPr>
            <a:picLocks noChangeAspect="1"/>
          </p:cNvPicPr>
          <p:nvPr/>
        </p:nvPicPr>
        <p:blipFill rotWithShape="1">
          <a:blip r:embed="rId3"/>
          <a:srcRect l="21828" t="10932" r="51720" b="68423"/>
          <a:stretch/>
        </p:blipFill>
        <p:spPr>
          <a:xfrm>
            <a:off x="2149607" y="3007763"/>
            <a:ext cx="3628103" cy="1592825"/>
          </a:xfrm>
          <a:prstGeom prst="rect">
            <a:avLst/>
          </a:prstGeom>
        </p:spPr>
      </p:pic>
      <p:pic>
        <p:nvPicPr>
          <p:cNvPr id="3078" name="Picture 6" descr="http://www.thefocusclinic.info/uploads/1/6/5/1/16515796/published/1382720072.png?1496808085">
            <a:extLst>
              <a:ext uri="{FF2B5EF4-FFF2-40B4-BE49-F238E27FC236}">
                <a16:creationId xmlns:a16="http://schemas.microsoft.com/office/drawing/2014/main" id="{9F4068AA-4AA5-44BB-B397-785D13D41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405" y="1848132"/>
            <a:ext cx="3685255" cy="71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02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33E-8456-4627-B0E1-77C80CA2D196}"/>
              </a:ext>
            </a:extLst>
          </p:cNvPr>
          <p:cNvSpPr>
            <a:spLocks noGrp="1"/>
          </p:cNvSpPr>
          <p:nvPr>
            <p:ph type="title"/>
          </p:nvPr>
        </p:nvSpPr>
        <p:spPr/>
        <p:txBody>
          <a:bodyPr/>
          <a:lstStyle/>
          <a:p>
            <a:r>
              <a:rPr lang="en-GB" dirty="0"/>
              <a:t>Evolving from the reptilian brain!</a:t>
            </a:r>
          </a:p>
        </p:txBody>
      </p:sp>
      <p:pic>
        <p:nvPicPr>
          <p:cNvPr id="4" name="Picture 2" descr="Image result for Monkey mind">
            <a:extLst>
              <a:ext uri="{FF2B5EF4-FFF2-40B4-BE49-F238E27FC236}">
                <a16:creationId xmlns:a16="http://schemas.microsoft.com/office/drawing/2014/main" id="{EA80A57B-2A64-468C-88B5-7C205FB11D5C}"/>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7709604" y="1938419"/>
            <a:ext cx="2750809" cy="36395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79C023-F642-4376-A462-9DDE6A7BF3C5}"/>
              </a:ext>
            </a:extLst>
          </p:cNvPr>
          <p:cNvPicPr>
            <a:picLocks noChangeAspect="1"/>
          </p:cNvPicPr>
          <p:nvPr/>
        </p:nvPicPr>
        <p:blipFill rotWithShape="1">
          <a:blip r:embed="rId4"/>
          <a:srcRect l="63932" t="34304" r="19029" b="20388"/>
          <a:stretch/>
        </p:blipFill>
        <p:spPr>
          <a:xfrm>
            <a:off x="1743723" y="1942945"/>
            <a:ext cx="2430262" cy="3635007"/>
          </a:xfrm>
          <a:prstGeom prst="rect">
            <a:avLst/>
          </a:prstGeom>
        </p:spPr>
      </p:pic>
      <p:sp>
        <p:nvSpPr>
          <p:cNvPr id="5" name="Rectangle 4">
            <a:extLst>
              <a:ext uri="{FF2B5EF4-FFF2-40B4-BE49-F238E27FC236}">
                <a16:creationId xmlns:a16="http://schemas.microsoft.com/office/drawing/2014/main" id="{4CF9F224-B7C6-4D31-B2C4-AB92A308A1E9}"/>
              </a:ext>
            </a:extLst>
          </p:cNvPr>
          <p:cNvSpPr/>
          <p:nvPr/>
        </p:nvSpPr>
        <p:spPr>
          <a:xfrm>
            <a:off x="4461443" y="2173722"/>
            <a:ext cx="2960703" cy="3323987"/>
          </a:xfrm>
          <a:prstGeom prst="rect">
            <a:avLst/>
          </a:prstGeom>
        </p:spPr>
        <p:txBody>
          <a:bodyPr wrap="square">
            <a:spAutoFit/>
          </a:bodyPr>
          <a:lstStyle/>
          <a:p>
            <a:pPr defTabSz="342900"/>
            <a:r>
              <a:rPr lang="en-GB" sz="2100" b="1" dirty="0">
                <a:solidFill>
                  <a:prstClr val="black"/>
                </a:solidFill>
              </a:rPr>
              <a:t>The answer is to stop allowing the monkey to take over!</a:t>
            </a:r>
          </a:p>
          <a:p>
            <a:pPr defTabSz="342900"/>
            <a:r>
              <a:rPr lang="en-GB" sz="2100" b="1" dirty="0">
                <a:solidFill>
                  <a:prstClr val="black"/>
                </a:solidFill>
              </a:rPr>
              <a:t>Control our brain to use the neocortex which is the thinking more rational part of our brain.</a:t>
            </a:r>
          </a:p>
        </p:txBody>
      </p:sp>
    </p:spTree>
    <p:extLst>
      <p:ext uri="{BB962C8B-B14F-4D97-AF65-F5344CB8AC3E}">
        <p14:creationId xmlns:p14="http://schemas.microsoft.com/office/powerpoint/2010/main" val="273897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379E1-059F-45D9-9A8E-C2B922415F0E}"/>
              </a:ext>
            </a:extLst>
          </p:cNvPr>
          <p:cNvSpPr>
            <a:spLocks noGrp="1"/>
          </p:cNvSpPr>
          <p:nvPr>
            <p:ph type="title"/>
          </p:nvPr>
        </p:nvSpPr>
        <p:spPr/>
        <p:txBody>
          <a:bodyPr/>
          <a:lstStyle/>
          <a:p>
            <a:r>
              <a:rPr lang="en-GB" dirty="0"/>
              <a:t>Is the monkey out to play?</a:t>
            </a:r>
          </a:p>
        </p:txBody>
      </p:sp>
      <p:sp>
        <p:nvSpPr>
          <p:cNvPr id="3" name="Content Placeholder 2">
            <a:extLst>
              <a:ext uri="{FF2B5EF4-FFF2-40B4-BE49-F238E27FC236}">
                <a16:creationId xmlns:a16="http://schemas.microsoft.com/office/drawing/2014/main" id="{BEF1B929-6352-4969-B640-BCED7B2FFA55}"/>
              </a:ext>
            </a:extLst>
          </p:cNvPr>
          <p:cNvSpPr>
            <a:spLocks noGrp="1"/>
          </p:cNvSpPr>
          <p:nvPr>
            <p:ph sz="quarter" idx="1"/>
          </p:nvPr>
        </p:nvSpPr>
        <p:spPr/>
        <p:txBody>
          <a:bodyPr>
            <a:normAutofit/>
          </a:bodyPr>
          <a:lstStyle/>
          <a:p>
            <a:pPr lvl="0"/>
            <a:r>
              <a:rPr lang="en-GB" dirty="0"/>
              <a:t>Are you thinking something you don’t really want to be thinking…</a:t>
            </a:r>
          </a:p>
          <a:p>
            <a:pPr lvl="0"/>
            <a:r>
              <a:rPr lang="en-GB" dirty="0"/>
              <a:t>Are you saying something you know you’re going to regret saying… </a:t>
            </a:r>
          </a:p>
          <a:p>
            <a:pPr lvl="0"/>
            <a:r>
              <a:rPr lang="en-GB" dirty="0"/>
              <a:t>Are you behaving in a way you know you don’t really want to…</a:t>
            </a:r>
          </a:p>
          <a:p>
            <a:r>
              <a:rPr lang="en-GB" dirty="0"/>
              <a:t>The biggest clues… If you’re really anxious or angry or stressed or raising your voice or getting annoyed or frustrated.... It’s the Monkey!</a:t>
            </a:r>
          </a:p>
          <a:p>
            <a:pPr marL="0" indent="0">
              <a:buNone/>
            </a:pPr>
            <a:r>
              <a:rPr lang="en-GB" dirty="0"/>
              <a:t> </a:t>
            </a:r>
          </a:p>
          <a:p>
            <a:pPr marL="0" indent="0">
              <a:buNone/>
            </a:pPr>
            <a:r>
              <a:rPr lang="en-GB" dirty="0"/>
              <a:t>So…. The first step is AWARENESS…. Start becoming really AWARE of what’s going on within your MIND and BODY!</a:t>
            </a:r>
          </a:p>
          <a:p>
            <a:pPr marL="0" indent="0">
              <a:buNone/>
            </a:pPr>
            <a:r>
              <a:rPr lang="en-GB" dirty="0"/>
              <a:t> And then as soon as you become aware you’re becoming ‘triggered’ in some way, remember ‘PABLITO’</a:t>
            </a:r>
          </a:p>
          <a:p>
            <a:endParaRPr lang="en-GB" dirty="0"/>
          </a:p>
        </p:txBody>
      </p:sp>
      <p:pic>
        <p:nvPicPr>
          <p:cNvPr id="5" name="Picture 2" descr="Image result for Monkey mind">
            <a:extLst>
              <a:ext uri="{FF2B5EF4-FFF2-40B4-BE49-F238E27FC236}">
                <a16:creationId xmlns:a16="http://schemas.microsoft.com/office/drawing/2014/main" id="{A91B9D24-958C-4A97-BAA9-0EAF4F4734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9728" y="857253"/>
            <a:ext cx="780098" cy="10321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Monkey mind">
            <a:extLst>
              <a:ext uri="{FF2B5EF4-FFF2-40B4-BE49-F238E27FC236}">
                <a16:creationId xmlns:a16="http://schemas.microsoft.com/office/drawing/2014/main" id="{12366AA5-FC9F-4039-BD84-D2585BCA3B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6078" y="857253"/>
            <a:ext cx="780098" cy="103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6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A5E7-C939-4921-B963-AA114255E6F8}"/>
              </a:ext>
            </a:extLst>
          </p:cNvPr>
          <p:cNvSpPr>
            <a:spLocks noGrp="1"/>
          </p:cNvSpPr>
          <p:nvPr>
            <p:ph type="title"/>
          </p:nvPr>
        </p:nvSpPr>
        <p:spPr/>
        <p:txBody>
          <a:bodyPr/>
          <a:lstStyle/>
          <a:p>
            <a:r>
              <a:rPr lang="en-GB" dirty="0"/>
              <a:t>Our Monkey PABLITO (Spanish for little Paul)</a:t>
            </a:r>
          </a:p>
        </p:txBody>
      </p:sp>
      <p:sp>
        <p:nvSpPr>
          <p:cNvPr id="3" name="Content Placeholder 2">
            <a:extLst>
              <a:ext uri="{FF2B5EF4-FFF2-40B4-BE49-F238E27FC236}">
                <a16:creationId xmlns:a16="http://schemas.microsoft.com/office/drawing/2014/main" id="{091242BD-0CFB-44A9-9832-911EB01EC8C6}"/>
              </a:ext>
            </a:extLst>
          </p:cNvPr>
          <p:cNvSpPr>
            <a:spLocks noGrp="1"/>
          </p:cNvSpPr>
          <p:nvPr>
            <p:ph sz="quarter" idx="1"/>
          </p:nvPr>
        </p:nvSpPr>
        <p:spPr>
          <a:xfrm>
            <a:off x="5028371" y="2208942"/>
            <a:ext cx="8503920" cy="3429000"/>
          </a:xfrm>
        </p:spPr>
        <p:txBody>
          <a:bodyPr>
            <a:normAutofit lnSpcReduction="10000"/>
          </a:bodyPr>
          <a:lstStyle/>
          <a:p>
            <a:pPr marL="0" indent="0">
              <a:buNone/>
            </a:pPr>
            <a:r>
              <a:rPr lang="en-GB" sz="2700" dirty="0"/>
              <a:t>P = Pause</a:t>
            </a:r>
          </a:p>
          <a:p>
            <a:pPr marL="0" indent="0">
              <a:buNone/>
            </a:pPr>
            <a:r>
              <a:rPr lang="en-GB" sz="2700" dirty="0"/>
              <a:t>A = Accept</a:t>
            </a:r>
          </a:p>
          <a:p>
            <a:pPr marL="0" indent="0">
              <a:buNone/>
            </a:pPr>
            <a:r>
              <a:rPr lang="en-GB" sz="2700" dirty="0"/>
              <a:t>B = Breathe</a:t>
            </a:r>
          </a:p>
          <a:p>
            <a:pPr marL="0" indent="0">
              <a:buNone/>
            </a:pPr>
            <a:r>
              <a:rPr lang="en-GB" sz="2700" dirty="0"/>
              <a:t>L = Look</a:t>
            </a:r>
          </a:p>
          <a:p>
            <a:pPr marL="0" indent="0">
              <a:buNone/>
            </a:pPr>
            <a:r>
              <a:rPr lang="en-GB" sz="2700" dirty="0"/>
              <a:t>I = Intention</a:t>
            </a:r>
          </a:p>
          <a:p>
            <a:pPr marL="0" indent="0">
              <a:buNone/>
            </a:pPr>
            <a:r>
              <a:rPr lang="en-GB" sz="2700" dirty="0"/>
              <a:t>T = Talk</a:t>
            </a:r>
          </a:p>
          <a:p>
            <a:pPr marL="0" indent="0">
              <a:buNone/>
            </a:pPr>
            <a:r>
              <a:rPr lang="en-GB" sz="2700" dirty="0"/>
              <a:t>O = Own</a:t>
            </a:r>
          </a:p>
        </p:txBody>
      </p:sp>
      <p:pic>
        <p:nvPicPr>
          <p:cNvPr id="4" name="Picture 2" descr="Image result for Monkey mind">
            <a:extLst>
              <a:ext uri="{FF2B5EF4-FFF2-40B4-BE49-F238E27FC236}">
                <a16:creationId xmlns:a16="http://schemas.microsoft.com/office/drawing/2014/main" id="{B312423C-2E2B-4B30-92EA-EC27773BE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9604" y="1938419"/>
            <a:ext cx="2750809" cy="36395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ndfulness For Permanent Anxiety Relief">
            <a:extLst>
              <a:ext uri="{FF2B5EF4-FFF2-40B4-BE49-F238E27FC236}">
                <a16:creationId xmlns:a16="http://schemas.microsoft.com/office/drawing/2014/main" id="{07F774AF-FF41-4E36-BDC1-1D810B2F6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730" y="1938419"/>
            <a:ext cx="2587346" cy="363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49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D709-3D7B-4496-842B-6C87656BBE3F}"/>
              </a:ext>
            </a:extLst>
          </p:cNvPr>
          <p:cNvSpPr>
            <a:spLocks noGrp="1"/>
          </p:cNvSpPr>
          <p:nvPr>
            <p:ph type="title"/>
          </p:nvPr>
        </p:nvSpPr>
        <p:spPr/>
        <p:txBody>
          <a:bodyPr/>
          <a:lstStyle/>
          <a:p>
            <a:r>
              <a:rPr lang="en-GB" dirty="0"/>
              <a:t>PABLITO</a:t>
            </a:r>
          </a:p>
        </p:txBody>
      </p:sp>
      <p:sp>
        <p:nvSpPr>
          <p:cNvPr id="3" name="Content Placeholder 2">
            <a:extLst>
              <a:ext uri="{FF2B5EF4-FFF2-40B4-BE49-F238E27FC236}">
                <a16:creationId xmlns:a16="http://schemas.microsoft.com/office/drawing/2014/main" id="{B1A8E905-F71F-4074-A1BB-B47580537E95}"/>
              </a:ext>
            </a:extLst>
          </p:cNvPr>
          <p:cNvSpPr>
            <a:spLocks noGrp="1"/>
          </p:cNvSpPr>
          <p:nvPr>
            <p:ph sz="quarter" idx="1"/>
          </p:nvPr>
        </p:nvSpPr>
        <p:spPr/>
        <p:txBody>
          <a:bodyPr>
            <a:normAutofit/>
          </a:bodyPr>
          <a:lstStyle/>
          <a:p>
            <a:pPr marL="0" indent="0">
              <a:buNone/>
            </a:pPr>
            <a:endParaRPr lang="en-GB" dirty="0"/>
          </a:p>
          <a:p>
            <a:pPr marL="0" indent="0">
              <a:buNone/>
            </a:pPr>
            <a:r>
              <a:rPr lang="en-GB" b="1" dirty="0"/>
              <a:t>P = Pause - </a:t>
            </a:r>
            <a:r>
              <a:rPr lang="en-GB" dirty="0"/>
              <a:t>When you notice you’re getting ‘Triggered’ e.g. Anxious, angry or stressed etc….. simply PAUSE!</a:t>
            </a:r>
          </a:p>
          <a:p>
            <a:pPr marL="0" indent="0">
              <a:buNone/>
            </a:pPr>
            <a:r>
              <a:rPr lang="en-GB" dirty="0"/>
              <a:t> </a:t>
            </a:r>
          </a:p>
          <a:p>
            <a:pPr marL="0" indent="0">
              <a:buNone/>
            </a:pPr>
            <a:r>
              <a:rPr lang="en-GB" b="1" dirty="0"/>
              <a:t>A = Accept -</a:t>
            </a:r>
            <a:r>
              <a:rPr lang="en-GB" dirty="0"/>
              <a:t> When we become ‘Triggered’ we ‘resist’ the reality of a situation. So… simply ‘Accept’ that in this moment the situation is as it is… </a:t>
            </a:r>
          </a:p>
          <a:p>
            <a:pPr marL="0" indent="0">
              <a:buNone/>
            </a:pPr>
            <a:endParaRPr lang="en-GB" dirty="0"/>
          </a:p>
          <a:p>
            <a:pPr marL="0" indent="0">
              <a:buNone/>
            </a:pPr>
            <a:r>
              <a:rPr lang="en-GB" b="1" dirty="0"/>
              <a:t>B = Breathe - </a:t>
            </a:r>
            <a:r>
              <a:rPr lang="en-GB" dirty="0"/>
              <a:t>When ‘Triggered’ our breathing becomes shallow, this starves the brain of oxygen increasing our stress response. So focus on taking deep regular breaths and if possible use the 5 X 5 breathing technique!  Breathe in (nose) for the count of 5…. Hold for count of 5… Breathe out (mouth) for count of 5… Then hold for count of 5… Then repeat for 5 cycles!</a:t>
            </a:r>
          </a:p>
        </p:txBody>
      </p:sp>
    </p:spTree>
    <p:extLst>
      <p:ext uri="{BB962C8B-B14F-4D97-AF65-F5344CB8AC3E}">
        <p14:creationId xmlns:p14="http://schemas.microsoft.com/office/powerpoint/2010/main" val="145962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15FD-FB99-4F25-800A-4EFD58844788}"/>
              </a:ext>
            </a:extLst>
          </p:cNvPr>
          <p:cNvSpPr>
            <a:spLocks noGrp="1"/>
          </p:cNvSpPr>
          <p:nvPr>
            <p:ph type="title"/>
          </p:nvPr>
        </p:nvSpPr>
        <p:spPr/>
        <p:txBody>
          <a:bodyPr/>
          <a:lstStyle/>
          <a:p>
            <a:r>
              <a:rPr lang="en-GB" dirty="0"/>
              <a:t>PABLITO</a:t>
            </a:r>
          </a:p>
        </p:txBody>
      </p:sp>
      <p:sp>
        <p:nvSpPr>
          <p:cNvPr id="3" name="Content Placeholder 2">
            <a:extLst>
              <a:ext uri="{FF2B5EF4-FFF2-40B4-BE49-F238E27FC236}">
                <a16:creationId xmlns:a16="http://schemas.microsoft.com/office/drawing/2014/main" id="{1EB5DAE1-5C15-4110-9D77-A9E29CEEB84C}"/>
              </a:ext>
            </a:extLst>
          </p:cNvPr>
          <p:cNvSpPr>
            <a:spLocks noGrp="1"/>
          </p:cNvSpPr>
          <p:nvPr>
            <p:ph sz="quarter" idx="1"/>
          </p:nvPr>
        </p:nvSpPr>
        <p:spPr>
          <a:xfrm>
            <a:off x="1825752" y="1777689"/>
            <a:ext cx="8503920" cy="4046619"/>
          </a:xfrm>
        </p:spPr>
        <p:txBody>
          <a:bodyPr>
            <a:normAutofit lnSpcReduction="10000"/>
          </a:bodyPr>
          <a:lstStyle/>
          <a:p>
            <a:endParaRPr lang="en-GB" sz="1800" dirty="0"/>
          </a:p>
          <a:p>
            <a:pPr marL="0" indent="0">
              <a:buNone/>
            </a:pPr>
            <a:r>
              <a:rPr lang="en-GB" sz="1800" b="1" dirty="0"/>
              <a:t>L = Look </a:t>
            </a:r>
            <a:r>
              <a:rPr lang="en-GB" sz="1800" dirty="0"/>
              <a:t>- Now you’ve gained back some emotional control, ‘Look’ again at the situation. It may well be that you still don’t like it… But instead of telling yourself “I don’t like it” “I don’t want” or ” It’s not fair” which makes you more stressed, simply ask yourself </a:t>
            </a:r>
            <a:r>
              <a:rPr lang="en-GB" sz="1800" b="1" dirty="0"/>
              <a:t>“Is there something I can do about this</a:t>
            </a:r>
            <a:r>
              <a:rPr lang="en-GB" sz="1800" dirty="0"/>
              <a:t>… or is there nothing I can do about this?”</a:t>
            </a:r>
          </a:p>
          <a:p>
            <a:pPr marL="0" indent="0">
              <a:buNone/>
            </a:pPr>
            <a:r>
              <a:rPr lang="en-GB" sz="1800" dirty="0"/>
              <a:t> </a:t>
            </a:r>
          </a:p>
          <a:p>
            <a:pPr marL="0" indent="0">
              <a:buNone/>
            </a:pPr>
            <a:r>
              <a:rPr lang="en-GB" sz="1800" b="1" dirty="0"/>
              <a:t>I = Intention - </a:t>
            </a:r>
            <a:r>
              <a:rPr lang="en-GB" sz="1800" dirty="0"/>
              <a:t>Having considered what your options are, have a clear ‘Intention’ of how you’re going to move forward. If there is something you can do to change the situation then hold the ‘Intention’ to do what can be done without the need for anxiety, anger or frustration.  However, there will be times when you still don’t like a situation, but realise there is actually nothing you can do to change it… in which case have a clear ‘Intention’ of  ‘Accepting’ what cannot be changed! Again by ‘Accepting’ the reality of a situation we free ourselves from stress!</a:t>
            </a:r>
          </a:p>
          <a:p>
            <a:pPr marL="0" indent="0">
              <a:buNone/>
            </a:pPr>
            <a:r>
              <a:rPr lang="en-GB" sz="1800" dirty="0"/>
              <a:t> </a:t>
            </a:r>
          </a:p>
          <a:p>
            <a:pPr marL="0" indent="0">
              <a:buNone/>
            </a:pPr>
            <a:endParaRPr lang="en-GB" sz="1800" dirty="0"/>
          </a:p>
        </p:txBody>
      </p:sp>
    </p:spTree>
    <p:extLst>
      <p:ext uri="{BB962C8B-B14F-4D97-AF65-F5344CB8AC3E}">
        <p14:creationId xmlns:p14="http://schemas.microsoft.com/office/powerpoint/2010/main" val="297367511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734</Words>
  <Application>Microsoft Office PowerPoint</Application>
  <PresentationFormat>Widescreen</PresentationFormat>
  <Paragraphs>94</Paragraphs>
  <Slides>15</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Elephant</vt:lpstr>
      <vt:lpstr>Georgia</vt:lpstr>
      <vt:lpstr>Times New Roman</vt:lpstr>
      <vt:lpstr>Wingdings</vt:lpstr>
      <vt:lpstr>Wingdings 2</vt:lpstr>
      <vt:lpstr>2_Office Theme</vt:lpstr>
      <vt:lpstr>Civic</vt:lpstr>
      <vt:lpstr>PowerPoint Presentation</vt:lpstr>
      <vt:lpstr>PowerPoint Presentation</vt:lpstr>
      <vt:lpstr>SDCC Mental Health and Well Being Survey</vt:lpstr>
      <vt:lpstr>SDCC Partnerships</vt:lpstr>
      <vt:lpstr>Evolving from the reptilian brain!</vt:lpstr>
      <vt:lpstr>Is the monkey out to play?</vt:lpstr>
      <vt:lpstr>Our Monkey PABLITO (Spanish for little Paul)</vt:lpstr>
      <vt:lpstr>PABLITO</vt:lpstr>
      <vt:lpstr>PABLITO</vt:lpstr>
      <vt:lpstr>PABLITO</vt:lpstr>
      <vt:lpstr>Being Mindful</vt:lpstr>
      <vt:lpstr>Recommendation's: Mindfulness- Finding Peace in a Frantic World</vt:lpstr>
      <vt:lpstr>The Head Space App- Andy Puddicombe</vt:lpstr>
      <vt:lpstr>Pupil Premium Support for Year 11 students</vt:lpstr>
      <vt:lpstr>PowerPoint Presentation</vt:lpstr>
    </vt:vector>
  </TitlesOfParts>
  <Company>South Dartmoor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John</dc:creator>
  <cp:lastModifiedBy>Daniel, Christopher</cp:lastModifiedBy>
  <cp:revision>3</cp:revision>
  <dcterms:created xsi:type="dcterms:W3CDTF">2017-09-22T09:54:51Z</dcterms:created>
  <dcterms:modified xsi:type="dcterms:W3CDTF">2017-11-06T12:07:39Z</dcterms:modified>
</cp:coreProperties>
</file>