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Lst>
  <p:notesMasterIdLst>
    <p:notesMasterId r:id="rId20"/>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80" d="100"/>
          <a:sy n="80" d="100"/>
        </p:scale>
        <p:origin x="120"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6B2E4-6D24-4DB5-A63F-A81D551AA2C3}" type="datetimeFigureOut">
              <a:rPr lang="en-GB" smtClean="0"/>
              <a:t>06/11/2017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000E3-4E07-45A4-B9F5-30FE570FD817}" type="slidenum">
              <a:rPr lang="en-GB" smtClean="0"/>
              <a:t>‹#›</a:t>
            </a:fld>
            <a:endParaRPr lang="en-GB"/>
          </a:p>
        </p:txBody>
      </p:sp>
    </p:spTree>
    <p:extLst>
      <p:ext uri="{BB962C8B-B14F-4D97-AF65-F5344CB8AC3E}">
        <p14:creationId xmlns:p14="http://schemas.microsoft.com/office/powerpoint/2010/main" val="2075437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EE605-C229-4236-B239-14BA8555F2C1}"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73955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have been successful so far on your school journey, but</a:t>
            </a:r>
            <a:r>
              <a:rPr lang="en-GB" baseline="0" dirty="0" smtClean="0"/>
              <a:t> GCSEs are now a new step forward, a transition into working smartly, hitting tighter deadlines, examined units.</a:t>
            </a:r>
          </a:p>
          <a:p>
            <a:endParaRPr lang="en-GB" baseline="0" dirty="0" smtClean="0"/>
          </a:p>
          <a:p>
            <a:r>
              <a:rPr lang="en-GB" baseline="0" dirty="0" smtClean="0"/>
              <a:t>This requires students to think differently – use the Everest/summit approach – what gets you to ‘basecamp’ does not get you to the summit. </a:t>
            </a:r>
            <a:endParaRPr lang="en-GB" dirty="0"/>
          </a:p>
        </p:txBody>
      </p:sp>
      <p:sp>
        <p:nvSpPr>
          <p:cNvPr id="4" name="Slide Number Placeholder 3"/>
          <p:cNvSpPr>
            <a:spLocks noGrp="1"/>
          </p:cNvSpPr>
          <p:nvPr>
            <p:ph type="sldNum" sz="quarter" idx="10"/>
          </p:nvPr>
        </p:nvSpPr>
        <p:spPr/>
        <p:txBody>
          <a:bodyPr/>
          <a:lstStyle/>
          <a:p>
            <a:fld id="{061EE605-C229-4236-B239-14BA8555F2C1}"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721168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According to research, the following ideas are </a:t>
            </a:r>
            <a:r>
              <a:rPr lang="en-GB" sz="1200" u="sng" kern="1200" dirty="0" smtClean="0">
                <a:solidFill>
                  <a:schemeClr val="tx1"/>
                </a:solidFill>
                <a:effectLst/>
                <a:latin typeface="+mn-lt"/>
                <a:ea typeface="+mn-ea"/>
                <a:cs typeface="+mn-cs"/>
              </a:rPr>
              <a:t>less</a:t>
            </a:r>
            <a:r>
              <a:rPr lang="en-GB" sz="1200" kern="1200" dirty="0" smtClean="0">
                <a:solidFill>
                  <a:schemeClr val="tx1"/>
                </a:solidFill>
                <a:effectLst/>
                <a:latin typeface="+mn-lt"/>
                <a:ea typeface="+mn-ea"/>
                <a:cs typeface="+mn-cs"/>
              </a:rPr>
              <a:t> effective ways of remembering things.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They work but you have to do more to get the same result:</a:t>
            </a:r>
          </a:p>
          <a:p>
            <a:endParaRPr lang="en-GB" dirty="0"/>
          </a:p>
        </p:txBody>
      </p:sp>
      <p:sp>
        <p:nvSpPr>
          <p:cNvPr id="4" name="Slide Number Placeholder 3"/>
          <p:cNvSpPr>
            <a:spLocks noGrp="1"/>
          </p:cNvSpPr>
          <p:nvPr>
            <p:ph type="sldNum" sz="quarter" idx="10"/>
          </p:nvPr>
        </p:nvSpPr>
        <p:spPr/>
        <p:txBody>
          <a:bodyPr/>
          <a:lstStyle/>
          <a:p>
            <a:fld id="{FE4533B3-7939-45FF-8049-CFAA043A9CAB}"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93222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4533B3-7939-45FF-8049-CFAA043A9CAB}"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077864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Teenage brains are receptive to new information up to around 4pm. Later than this and the retention rate drops off.</a:t>
            </a:r>
          </a:p>
          <a:p>
            <a:pPr lvl="0"/>
            <a:r>
              <a:rPr lang="en-GB" dirty="0" smtClean="0"/>
              <a:t>Choose a topic to revise or task that will take about half an hour to complete. You can keep yourself motivated for this long and reward yourself with a look at your phone at the end of this time!</a:t>
            </a:r>
          </a:p>
          <a:p>
            <a:pPr lvl="0"/>
            <a:r>
              <a:rPr lang="en-GB" dirty="0" smtClean="0"/>
              <a:t>Make yourself have a break. About 5 minutes should do it but take it anyway. It’s like running, you’ll go on for longer if you make yourself stop occasionally.</a:t>
            </a:r>
          </a:p>
          <a:p>
            <a:pPr lvl="0"/>
            <a:r>
              <a:rPr lang="en-GB" dirty="0" smtClean="0"/>
              <a:t>Move around, make tea, physically DO something rather than stay sitting.</a:t>
            </a:r>
          </a:p>
          <a:p>
            <a:pPr lvl="0"/>
            <a:r>
              <a:rPr lang="en-GB" dirty="0" smtClean="0"/>
              <a:t>Get back to work afterwards with a new topic or task, fully refreshed and ready to go!</a:t>
            </a:r>
          </a:p>
          <a:p>
            <a:endParaRPr lang="en-GB" dirty="0"/>
          </a:p>
        </p:txBody>
      </p:sp>
      <p:sp>
        <p:nvSpPr>
          <p:cNvPr id="4" name="Slide Number Placeholder 3"/>
          <p:cNvSpPr>
            <a:spLocks noGrp="1"/>
          </p:cNvSpPr>
          <p:nvPr>
            <p:ph type="sldNum" sz="quarter" idx="10"/>
          </p:nvPr>
        </p:nvSpPr>
        <p:spPr/>
        <p:txBody>
          <a:bodyPr/>
          <a:lstStyle/>
          <a:p>
            <a:fld id="{FE4533B3-7939-45FF-8049-CFAA043A9CAB}"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946275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Giving yourself a space that is </a:t>
            </a:r>
            <a:r>
              <a:rPr lang="en-GB" sz="1200" i="1" kern="1200" dirty="0" smtClean="0">
                <a:solidFill>
                  <a:schemeClr val="tx1"/>
                </a:solidFill>
                <a:effectLst/>
                <a:latin typeface="+mn-lt"/>
                <a:ea typeface="+mn-ea"/>
                <a:cs typeface="+mn-cs"/>
              </a:rPr>
              <a:t>only</a:t>
            </a:r>
            <a:r>
              <a:rPr lang="en-GB" sz="1200" kern="1200" dirty="0" smtClean="0">
                <a:solidFill>
                  <a:schemeClr val="tx1"/>
                </a:solidFill>
                <a:effectLst/>
                <a:latin typeface="+mn-lt"/>
                <a:ea typeface="+mn-ea"/>
                <a:cs typeface="+mn-cs"/>
              </a:rPr>
              <a:t> for work is an important psychological step in getting you to learn.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4533B3-7939-45FF-8049-CFAA043A9CAB}"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02329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Make a list of all the topic areas that need to be revised for that subject. This will be the scariest part of the process, there’s a </a:t>
            </a:r>
            <a:r>
              <a:rPr lang="en-GB" i="1" dirty="0" smtClean="0"/>
              <a:t>lot</a:t>
            </a:r>
            <a:r>
              <a:rPr lang="en-GB" dirty="0" smtClean="0"/>
              <a:t> of stuff to learn!</a:t>
            </a:r>
          </a:p>
          <a:p>
            <a:pPr lvl="0"/>
            <a:r>
              <a:rPr lang="en-GB" dirty="0" smtClean="0"/>
              <a:t>Each time you sit down to revise choose ONE of these to focus on at a time. Once you’ve achieved this, give yourself a pat on the back!</a:t>
            </a:r>
          </a:p>
          <a:p>
            <a:endParaRPr lang="en-GB" dirty="0"/>
          </a:p>
        </p:txBody>
      </p:sp>
      <p:sp>
        <p:nvSpPr>
          <p:cNvPr id="4" name="Slide Number Placeholder 3"/>
          <p:cNvSpPr>
            <a:spLocks noGrp="1"/>
          </p:cNvSpPr>
          <p:nvPr>
            <p:ph type="sldNum" sz="quarter" idx="10"/>
          </p:nvPr>
        </p:nvSpPr>
        <p:spPr/>
        <p:txBody>
          <a:bodyPr/>
          <a:lstStyle/>
          <a:p>
            <a:fld id="{FE4533B3-7939-45FF-8049-CFAA043A9CAB}"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060992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Keep checking you still know what you’ve just learnt. The action of remembering the information, even if it involves looking at the answers is what counts.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Use your friends. Individually go over a topic, identify the tricky parts. Then divide these up and do further revision on one of them. Get back together and explain to each other what you’ve found out. Then go away and review what you’ve found out.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Even preparing to “teach” without actually doing it allows you to organise thoughts. If you actually do the teaching then all the better (for everyone!)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As well as revising, expose yourself to the information in a passive way, watch a documentary or YouTube clip soon afterwards to allow information to “cement”.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Remember to take time at the end to realise what you’ve actually done! Good effort!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4533B3-7939-45FF-8049-CFAA043A9CAB}"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681294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4533B3-7939-45FF-8049-CFAA043A9CAB}"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64646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09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028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145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70" y="1122363"/>
            <a:ext cx="9001463" cy="2387600"/>
          </a:xfrm>
        </p:spPr>
        <p:txBody>
          <a:bodyPr anchor="b">
            <a:normAutofit/>
          </a:bodyPr>
          <a:lstStyle>
            <a:lvl1pPr algn="ct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595270" y="3602038"/>
            <a:ext cx="9001463"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DA80A8-4621-400A-BCBA-2DC5C028D90A}" type="datetimeFigureOut">
              <a:rPr lang="en-GB" smtClean="0">
                <a:solidFill>
                  <a:prstClr val="white">
                    <a:tint val="75000"/>
                  </a:prstClr>
                </a:solidFill>
              </a:rPr>
              <a:pPr/>
              <a:t>06/11/2017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48AAB1A-7443-48CE-8CC6-01D89E6B791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755831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DA80A8-4621-400A-BCBA-2DC5C028D90A}" type="datetimeFigureOut">
              <a:rPr lang="en-GB" smtClean="0">
                <a:solidFill>
                  <a:prstClr val="white">
                    <a:tint val="75000"/>
                  </a:prstClr>
                </a:solidFill>
              </a:rPr>
              <a:pPr/>
              <a:t>06/11/2017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48AAB1A-7443-48CE-8CC6-01D89E6B791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011235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8"/>
            <a:ext cx="9733512" cy="2852737"/>
          </a:xfrm>
        </p:spPr>
        <p:txBody>
          <a:bodyPr anchor="b">
            <a:normAutofit/>
          </a:bodyPr>
          <a:lstStyle>
            <a:lvl1pPr>
              <a:defRPr sz="255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40"/>
            <a:ext cx="9733512"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DA80A8-4621-400A-BCBA-2DC5C028D90A}" type="datetimeFigureOut">
              <a:rPr lang="en-GB" smtClean="0">
                <a:solidFill>
                  <a:prstClr val="white">
                    <a:tint val="75000"/>
                  </a:prstClr>
                </a:solidFill>
              </a:rPr>
              <a:pPr/>
              <a:t>06/11/2017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48AAB1A-7443-48CE-8CC6-01D89E6B791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925935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2"/>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21"/>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21"/>
            <a:ext cx="5094155"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DA80A8-4621-400A-BCBA-2DC5C028D90A}" type="datetimeFigureOut">
              <a:rPr lang="en-GB" smtClean="0">
                <a:solidFill>
                  <a:prstClr val="white">
                    <a:tint val="75000"/>
                  </a:prstClr>
                </a:solidFill>
              </a:rPr>
              <a:pPr/>
              <a:t>06/11/2017</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648AAB1A-7443-48CE-8CC6-01D89E6B791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581307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2"/>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6" y="2088320"/>
            <a:ext cx="48791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5"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DA80A8-4621-400A-BCBA-2DC5C028D90A}" type="datetimeFigureOut">
              <a:rPr lang="en-GB" smtClean="0">
                <a:solidFill>
                  <a:prstClr val="white">
                    <a:tint val="75000"/>
                  </a:prstClr>
                </a:solidFill>
              </a:rPr>
              <a:pPr/>
              <a:t>06/11/2017</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648AAB1A-7443-48CE-8CC6-01D89E6B791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23308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DA80A8-4621-400A-BCBA-2DC5C028D90A}" type="datetimeFigureOut">
              <a:rPr lang="en-GB" smtClean="0">
                <a:solidFill>
                  <a:prstClr val="white">
                    <a:tint val="75000"/>
                  </a:prstClr>
                </a:solidFill>
              </a:rPr>
              <a:pPr/>
              <a:t>06/11/2017</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648AAB1A-7443-48CE-8CC6-01D89E6B791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925575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A80A8-4621-400A-BCBA-2DC5C028D90A}" type="datetimeFigureOut">
              <a:rPr lang="en-GB" smtClean="0">
                <a:solidFill>
                  <a:prstClr val="white">
                    <a:tint val="75000"/>
                  </a:prstClr>
                </a:solidFill>
              </a:rPr>
              <a:pPr/>
              <a:t>06/11/2017</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648AAB1A-7443-48CE-8CC6-01D89E6B791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06588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100"/>
            </a:lvl1pPr>
          </a:lstStyle>
          <a:p>
            <a:r>
              <a:rPr lang="en-US" smtClean="0"/>
              <a:t>Click to edit Master title style</a:t>
            </a:r>
            <a:endParaRPr lang="en-US" dirty="0"/>
          </a:p>
        </p:txBody>
      </p:sp>
      <p:sp>
        <p:nvSpPr>
          <p:cNvPr id="3" name="Content Placeholder 2"/>
          <p:cNvSpPr>
            <a:spLocks noGrp="1"/>
          </p:cNvSpPr>
          <p:nvPr>
            <p:ph idx="1"/>
          </p:nvPr>
        </p:nvSpPr>
        <p:spPr>
          <a:xfrm>
            <a:off x="5078065"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2"/>
            <a:ext cx="3932237"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DA80A8-4621-400A-BCBA-2DC5C028D90A}" type="datetimeFigureOut">
              <a:rPr lang="en-GB" smtClean="0">
                <a:solidFill>
                  <a:prstClr val="white">
                    <a:tint val="75000"/>
                  </a:prstClr>
                </a:solidFill>
              </a:rPr>
              <a:pPr/>
              <a:t>06/11/2017</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648AAB1A-7443-48CE-8CC6-01D89E6B791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87056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944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5929773" cy="2362200"/>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5"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1"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DA80A8-4621-400A-BCBA-2DC5C028D90A}" type="datetimeFigureOut">
              <a:rPr lang="en-GB" smtClean="0">
                <a:solidFill>
                  <a:prstClr val="white">
                    <a:tint val="75000"/>
                  </a:prstClr>
                </a:solidFill>
              </a:rPr>
              <a:pPr/>
              <a:t>06/11/2017</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648AAB1A-7443-48CE-8CC6-01D89E6B791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45717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7" y="4289374"/>
            <a:ext cx="10367564" cy="819355"/>
          </a:xfrm>
        </p:spPr>
        <p:txBody>
          <a:bodyPr anchor="b">
            <a:normAutofit/>
          </a:bodyPr>
          <a:lstStyle>
            <a:lvl1pPr>
              <a:defRPr sz="21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7" y="621323"/>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DA80A8-4621-400A-BCBA-2DC5C028D90A}" type="datetimeFigureOut">
              <a:rPr lang="en-GB" smtClean="0">
                <a:solidFill>
                  <a:prstClr val="white">
                    <a:tint val="75000"/>
                  </a:prstClr>
                </a:solidFill>
              </a:rPr>
              <a:pPr/>
              <a:t>06/11/2017</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648AAB1A-7443-48CE-8CC6-01D89E6B791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855072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2"/>
            <a:ext cx="10353763" cy="3424859"/>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7" y="4204820"/>
            <a:ext cx="1035376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DA80A8-4621-400A-BCBA-2DC5C028D90A}" type="datetimeFigureOut">
              <a:rPr lang="en-GB" smtClean="0">
                <a:solidFill>
                  <a:prstClr val="white">
                    <a:tint val="75000"/>
                  </a:prstClr>
                </a:solidFill>
              </a:rPr>
              <a:pPr/>
              <a:t>06/11/2017</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648AAB1A-7443-48CE-8CC6-01D89E6B791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228038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2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5" y="3610032"/>
            <a:ext cx="8752299"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913793" y="4204821"/>
            <a:ext cx="10353763"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DA80A8-4621-400A-BCBA-2DC5C028D90A}" type="datetimeFigureOut">
              <a:rPr lang="en-GB" smtClean="0">
                <a:solidFill>
                  <a:prstClr val="white">
                    <a:tint val="75000"/>
                  </a:prstClr>
                </a:solidFill>
              </a:rPr>
              <a:pPr/>
              <a:t>06/11/2017</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648AAB1A-7443-48CE-8CC6-01D89E6B7915}" type="slidenum">
              <a:rPr lang="en-GB" smtClean="0">
                <a:solidFill>
                  <a:prstClr val="white">
                    <a:tint val="75000"/>
                  </a:prstClr>
                </a:solidFill>
              </a:rPr>
              <a:pPr/>
              <a:t>‹#›</a:t>
            </a:fld>
            <a:endParaRPr lang="en-GB">
              <a:solidFill>
                <a:prstClr val="white">
                  <a:tint val="75000"/>
                </a:prstClr>
              </a:solidFill>
            </a:endParaRPr>
          </a:p>
        </p:txBody>
      </p:sp>
      <p:sp>
        <p:nvSpPr>
          <p:cNvPr id="11" name="TextBox 10"/>
          <p:cNvSpPr txBox="1"/>
          <p:nvPr/>
        </p:nvSpPr>
        <p:spPr>
          <a:xfrm>
            <a:off x="836612" y="735241"/>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6000" dirty="0">
                <a:solidFill>
                  <a:prstClr val="white"/>
                </a:solidFill>
                <a:effectLst/>
              </a:rPr>
              <a:t>“</a:t>
            </a:r>
          </a:p>
        </p:txBody>
      </p:sp>
      <p:sp>
        <p:nvSpPr>
          <p:cNvPr id="13" name="TextBox 12"/>
          <p:cNvSpPr txBox="1"/>
          <p:nvPr/>
        </p:nvSpPr>
        <p:spPr>
          <a:xfrm>
            <a:off x="10657956" y="2972093"/>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white"/>
                </a:solidFill>
                <a:effectLst/>
              </a:rPr>
              <a:t>”</a:t>
            </a:r>
          </a:p>
        </p:txBody>
      </p:sp>
    </p:spTree>
    <p:extLst>
      <p:ext uri="{BB962C8B-B14F-4D97-AF65-F5344CB8AC3E}">
        <p14:creationId xmlns:p14="http://schemas.microsoft.com/office/powerpoint/2010/main" val="3918466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7" y="2126944"/>
            <a:ext cx="10355327" cy="2511835"/>
          </a:xfrm>
        </p:spPr>
        <p:txBody>
          <a:bodyPr anchor="b"/>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650556"/>
            <a:ext cx="10353763"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DA80A8-4621-400A-BCBA-2DC5C028D90A}" type="datetimeFigureOut">
              <a:rPr lang="en-GB" smtClean="0">
                <a:solidFill>
                  <a:prstClr val="white">
                    <a:tint val="75000"/>
                  </a:prstClr>
                </a:solidFill>
              </a:rPr>
              <a:pPr/>
              <a:t>06/11/2017</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648AAB1A-7443-48CE-8CC6-01D89E6B791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0925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3" y="609602"/>
            <a:ext cx="10353763"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2088321"/>
            <a:ext cx="3298956"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913795" y="2911624"/>
            <a:ext cx="329895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4444879" y="2911624"/>
            <a:ext cx="3299821"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7973299" y="2088320"/>
            <a:ext cx="3291211"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7976347" y="2911624"/>
            <a:ext cx="3291211"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9DA80A8-4621-400A-BCBA-2DC5C028D90A}" type="datetimeFigureOut">
              <a:rPr lang="en-GB" smtClean="0">
                <a:solidFill>
                  <a:prstClr val="white">
                    <a:tint val="75000"/>
                  </a:prstClr>
                </a:solidFill>
              </a:rPr>
              <a:pPr/>
              <a:t>06/11/2017</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648AAB1A-7443-48CE-8CC6-01D89E6B791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954475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2"/>
            <a:ext cx="10353763"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6" y="4195899"/>
            <a:ext cx="329895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1"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13796" y="4772161"/>
            <a:ext cx="3298955"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4442702" y="4195899"/>
            <a:ext cx="3298983"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5"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7973297" y="4772163"/>
            <a:ext cx="3294259"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9DA80A8-4621-400A-BCBA-2DC5C028D90A}" type="datetimeFigureOut">
              <a:rPr lang="en-GB" smtClean="0">
                <a:solidFill>
                  <a:prstClr val="white">
                    <a:tint val="75000"/>
                  </a:prstClr>
                </a:solidFill>
              </a:rPr>
              <a:pPr/>
              <a:t>06/11/2017</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648AAB1A-7443-48CE-8CC6-01D89E6B791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943375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DA80A8-4621-400A-BCBA-2DC5C028D90A}" type="datetimeFigureOut">
              <a:rPr lang="en-GB" smtClean="0">
                <a:solidFill>
                  <a:prstClr val="white">
                    <a:tint val="75000"/>
                  </a:prstClr>
                </a:solidFill>
              </a:rPr>
              <a:pPr/>
              <a:t>06/11/2017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48AAB1A-7443-48CE-8CC6-01D89E6B791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284369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09601"/>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601"/>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DA80A8-4621-400A-BCBA-2DC5C028D90A}" type="datetimeFigureOut">
              <a:rPr lang="en-GB" smtClean="0">
                <a:solidFill>
                  <a:prstClr val="white">
                    <a:tint val="75000"/>
                  </a:prstClr>
                </a:solidFill>
              </a:rPr>
              <a:pPr/>
              <a:t>06/11/2017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48AAB1A-7443-48CE-8CC6-01D89E6B791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886288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1800">
              <a:solidFill>
                <a:prstClr val="white"/>
              </a:solidFill>
            </a:endParaRPr>
          </a:p>
        </p:txBody>
      </p:sp>
      <p:sp>
        <p:nvSpPr>
          <p:cNvPr id="8" name="Freeform 7"/>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1800">
              <a:solidFill>
                <a:prstClr val="white"/>
              </a:solidFill>
            </a:endParaRPr>
          </a:p>
        </p:txBody>
      </p:sp>
      <p:sp>
        <p:nvSpPr>
          <p:cNvPr id="9" name="Title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7D066BF-9D9E-485F-96E2-26E6002FCCC3}" type="datetimeFigureOut">
              <a:rPr lang="en-GB" smtClean="0">
                <a:solidFill>
                  <a:srgbClr val="D4D2D0">
                    <a:shade val="50000"/>
                  </a:srgbClr>
                </a:solidFill>
              </a:rPr>
              <a:pPr/>
              <a:t>06/11/2017</a:t>
            </a:fld>
            <a:endParaRPr lang="en-GB">
              <a:solidFill>
                <a:srgbClr val="D4D2D0">
                  <a:shade val="50000"/>
                </a:srgbClr>
              </a:solidFill>
            </a:endParaRPr>
          </a:p>
        </p:txBody>
      </p:sp>
      <p:sp>
        <p:nvSpPr>
          <p:cNvPr id="19" name="Footer Placeholder 18"/>
          <p:cNvSpPr>
            <a:spLocks noGrp="1"/>
          </p:cNvSpPr>
          <p:nvPr>
            <p:ph type="ftr" sz="quarter" idx="11"/>
          </p:nvPr>
        </p:nvSpPr>
        <p:spPr/>
        <p:txBody>
          <a:bodyPr/>
          <a:lstStyle/>
          <a:p>
            <a:endParaRPr lang="en-GB">
              <a:solidFill>
                <a:srgbClr val="D4D2D0">
                  <a:shade val="50000"/>
                </a:srgbClr>
              </a:solidFill>
            </a:endParaRPr>
          </a:p>
        </p:txBody>
      </p:sp>
      <p:sp>
        <p:nvSpPr>
          <p:cNvPr id="27" name="Slide Number Placeholder 26"/>
          <p:cNvSpPr>
            <a:spLocks noGrp="1"/>
          </p:cNvSpPr>
          <p:nvPr>
            <p:ph type="sldNum" sz="quarter" idx="12"/>
          </p:nvPr>
        </p:nvSpPr>
        <p:spPr/>
        <p:txBody>
          <a:bodyPr/>
          <a:lstStyle/>
          <a:p>
            <a:fld id="{E08D8180-B62C-4081-B4A5-50DBCF0E9876}"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387994903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1427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D066BF-9D9E-485F-96E2-26E6002FCCC3}" type="datetimeFigureOut">
              <a:rPr lang="en-GB" smtClean="0">
                <a:solidFill>
                  <a:srgbClr val="D4D2D0">
                    <a:shade val="50000"/>
                  </a:srgbClr>
                </a:solidFill>
              </a:rPr>
              <a:pPr/>
              <a:t>06/11/2017</a:t>
            </a:fld>
            <a:endParaRPr lang="en-GB">
              <a:solidFill>
                <a:srgbClr val="D4D2D0">
                  <a:shade val="50000"/>
                </a:srgbClr>
              </a:solidFill>
            </a:endParaRPr>
          </a:p>
        </p:txBody>
      </p:sp>
      <p:sp>
        <p:nvSpPr>
          <p:cNvPr id="5" name="Footer Placeholder 4"/>
          <p:cNvSpPr>
            <a:spLocks noGrp="1"/>
          </p:cNvSpPr>
          <p:nvPr>
            <p:ph type="ftr" sz="quarter" idx="11"/>
          </p:nvPr>
        </p:nvSpPr>
        <p:spPr/>
        <p:txBody>
          <a:bodyPr/>
          <a:lstStyle/>
          <a:p>
            <a:endParaRPr lang="en-GB">
              <a:solidFill>
                <a:srgbClr val="D4D2D0">
                  <a:shade val="50000"/>
                </a:srgbClr>
              </a:solidFill>
            </a:endParaRPr>
          </a:p>
        </p:txBody>
      </p:sp>
      <p:sp>
        <p:nvSpPr>
          <p:cNvPr id="6" name="Slide Number Placeholder 5"/>
          <p:cNvSpPr>
            <a:spLocks noGrp="1"/>
          </p:cNvSpPr>
          <p:nvPr>
            <p:ph type="sldNum" sz="quarter" idx="12"/>
          </p:nvPr>
        </p:nvSpPr>
        <p:spPr/>
        <p:txBody>
          <a:bodyPr/>
          <a:lstStyle/>
          <a:p>
            <a:fld id="{E08D8180-B62C-4081-B4A5-50DBCF0E9876}"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2913344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1800">
              <a:solidFill>
                <a:prstClr val="white"/>
              </a:solidFill>
            </a:endParaRPr>
          </a:p>
        </p:txBody>
      </p:sp>
      <p:sp>
        <p:nvSpPr>
          <p:cNvPr id="9" name="Freeform 8"/>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1800">
              <a:solidFill>
                <a:prstClr val="white"/>
              </a:solidFill>
            </a:endParaRPr>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7D066BF-9D9E-485F-96E2-26E6002FCCC3}" type="datetimeFigureOut">
              <a:rPr lang="en-GB" smtClean="0">
                <a:solidFill>
                  <a:srgbClr val="D4D2D0">
                    <a:shade val="50000"/>
                  </a:srgbClr>
                </a:solidFill>
              </a:rPr>
              <a:pPr/>
              <a:t>06/11/2017</a:t>
            </a:fld>
            <a:endParaRPr lang="en-GB">
              <a:solidFill>
                <a:srgbClr val="D4D2D0">
                  <a:shade val="50000"/>
                </a:srgbClr>
              </a:solidFill>
            </a:endParaRPr>
          </a:p>
        </p:txBody>
      </p:sp>
      <p:sp>
        <p:nvSpPr>
          <p:cNvPr id="5" name="Footer Placeholder 4"/>
          <p:cNvSpPr>
            <a:spLocks noGrp="1"/>
          </p:cNvSpPr>
          <p:nvPr>
            <p:ph type="ftr" sz="quarter" idx="11"/>
          </p:nvPr>
        </p:nvSpPr>
        <p:spPr/>
        <p:txBody>
          <a:bodyPr/>
          <a:lstStyle/>
          <a:p>
            <a:endParaRPr lang="en-GB">
              <a:solidFill>
                <a:srgbClr val="D4D2D0">
                  <a:shade val="50000"/>
                </a:srgbClr>
              </a:solidFill>
            </a:endParaRPr>
          </a:p>
        </p:txBody>
      </p:sp>
      <p:sp>
        <p:nvSpPr>
          <p:cNvPr id="6" name="Slide Number Placeholder 5"/>
          <p:cNvSpPr>
            <a:spLocks noGrp="1"/>
          </p:cNvSpPr>
          <p:nvPr>
            <p:ph type="sldNum" sz="quarter" idx="12"/>
          </p:nvPr>
        </p:nvSpPr>
        <p:spPr/>
        <p:txBody>
          <a:bodyPr/>
          <a:lstStyle/>
          <a:p>
            <a:fld id="{E08D8180-B62C-4081-B4A5-50DBCF0E9876}"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3701593993"/>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D066BF-9D9E-485F-96E2-26E6002FCCC3}" type="datetimeFigureOut">
              <a:rPr lang="en-GB" smtClean="0">
                <a:solidFill>
                  <a:srgbClr val="D4D2D0">
                    <a:shade val="50000"/>
                  </a:srgbClr>
                </a:solidFill>
              </a:rPr>
              <a:pPr/>
              <a:t>06/11/2017</a:t>
            </a:fld>
            <a:endParaRPr lang="en-GB">
              <a:solidFill>
                <a:srgbClr val="D4D2D0">
                  <a:shade val="50000"/>
                </a:srgbClr>
              </a:solidFill>
            </a:endParaRPr>
          </a:p>
        </p:txBody>
      </p:sp>
      <p:sp>
        <p:nvSpPr>
          <p:cNvPr id="6" name="Footer Placeholder 5"/>
          <p:cNvSpPr>
            <a:spLocks noGrp="1"/>
          </p:cNvSpPr>
          <p:nvPr>
            <p:ph type="ftr" sz="quarter" idx="11"/>
          </p:nvPr>
        </p:nvSpPr>
        <p:spPr/>
        <p:txBody>
          <a:bodyPr/>
          <a:lstStyle/>
          <a:p>
            <a:endParaRPr lang="en-GB">
              <a:solidFill>
                <a:srgbClr val="D4D2D0">
                  <a:shade val="50000"/>
                </a:srgbClr>
              </a:solidFill>
            </a:endParaRPr>
          </a:p>
        </p:txBody>
      </p:sp>
      <p:sp>
        <p:nvSpPr>
          <p:cNvPr id="7" name="Slide Number Placeholder 6"/>
          <p:cNvSpPr>
            <a:spLocks noGrp="1"/>
          </p:cNvSpPr>
          <p:nvPr>
            <p:ph type="sldNum" sz="quarter" idx="12"/>
          </p:nvPr>
        </p:nvSpPr>
        <p:spPr/>
        <p:txBody>
          <a:bodyPr/>
          <a:lstStyle/>
          <a:p>
            <a:fld id="{E08D8180-B62C-4081-B4A5-50DBCF0E9876}"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1434257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7D066BF-9D9E-485F-96E2-26E6002FCCC3}" type="datetimeFigureOut">
              <a:rPr lang="en-GB" smtClean="0">
                <a:solidFill>
                  <a:srgbClr val="D4D2D0">
                    <a:shade val="50000"/>
                  </a:srgbClr>
                </a:solidFill>
              </a:rPr>
              <a:pPr/>
              <a:t>06/11/2017</a:t>
            </a:fld>
            <a:endParaRPr lang="en-GB">
              <a:solidFill>
                <a:srgbClr val="D4D2D0">
                  <a:shade val="50000"/>
                </a:srgbClr>
              </a:solidFill>
            </a:endParaRPr>
          </a:p>
        </p:txBody>
      </p:sp>
      <p:sp>
        <p:nvSpPr>
          <p:cNvPr id="8" name="Footer Placeholder 7"/>
          <p:cNvSpPr>
            <a:spLocks noGrp="1"/>
          </p:cNvSpPr>
          <p:nvPr>
            <p:ph type="ftr" sz="quarter" idx="11"/>
          </p:nvPr>
        </p:nvSpPr>
        <p:spPr/>
        <p:txBody>
          <a:bodyPr/>
          <a:lstStyle/>
          <a:p>
            <a:endParaRPr lang="en-GB">
              <a:solidFill>
                <a:srgbClr val="D4D2D0">
                  <a:shade val="50000"/>
                </a:srgbClr>
              </a:solidFill>
            </a:endParaRPr>
          </a:p>
        </p:txBody>
      </p:sp>
      <p:sp>
        <p:nvSpPr>
          <p:cNvPr id="9" name="Slide Number Placeholder 8"/>
          <p:cNvSpPr>
            <a:spLocks noGrp="1"/>
          </p:cNvSpPr>
          <p:nvPr>
            <p:ph type="sldNum" sz="quarter" idx="12"/>
          </p:nvPr>
        </p:nvSpPr>
        <p:spPr/>
        <p:txBody>
          <a:bodyPr/>
          <a:lstStyle/>
          <a:p>
            <a:fld id="{E08D8180-B62C-4081-B4A5-50DBCF0E9876}"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1356905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7D066BF-9D9E-485F-96E2-26E6002FCCC3}" type="datetimeFigureOut">
              <a:rPr lang="en-GB" smtClean="0">
                <a:solidFill>
                  <a:srgbClr val="D4D2D0">
                    <a:shade val="50000"/>
                  </a:srgbClr>
                </a:solidFill>
              </a:rPr>
              <a:pPr/>
              <a:t>06/11/2017</a:t>
            </a:fld>
            <a:endParaRPr lang="en-GB">
              <a:solidFill>
                <a:srgbClr val="D4D2D0">
                  <a:shade val="50000"/>
                </a:srgbClr>
              </a:solidFill>
            </a:endParaRPr>
          </a:p>
        </p:txBody>
      </p:sp>
      <p:sp>
        <p:nvSpPr>
          <p:cNvPr id="8" name="Slide Number Placeholder 7"/>
          <p:cNvSpPr>
            <a:spLocks noGrp="1"/>
          </p:cNvSpPr>
          <p:nvPr>
            <p:ph type="sldNum" sz="quarter" idx="11"/>
          </p:nvPr>
        </p:nvSpPr>
        <p:spPr/>
        <p:txBody>
          <a:bodyPr/>
          <a:lstStyle/>
          <a:p>
            <a:fld id="{E08D8180-B62C-4081-B4A5-50DBCF0E9876}" type="slidenum">
              <a:rPr lang="en-GB" smtClean="0">
                <a:solidFill>
                  <a:srgbClr val="D4D2D0">
                    <a:shade val="50000"/>
                  </a:srgbClr>
                </a:solidFill>
              </a:rPr>
              <a:pPr/>
              <a:t>‹#›</a:t>
            </a:fld>
            <a:endParaRPr lang="en-GB">
              <a:solidFill>
                <a:srgbClr val="D4D2D0">
                  <a:shade val="50000"/>
                </a:srgbClr>
              </a:solidFill>
            </a:endParaRPr>
          </a:p>
        </p:txBody>
      </p:sp>
      <p:sp>
        <p:nvSpPr>
          <p:cNvPr id="9" name="Footer Placeholder 8"/>
          <p:cNvSpPr>
            <a:spLocks noGrp="1"/>
          </p:cNvSpPr>
          <p:nvPr>
            <p:ph type="ftr" sz="quarter" idx="12"/>
          </p:nvPr>
        </p:nvSpPr>
        <p:spPr/>
        <p:txBody>
          <a:bodyPr/>
          <a:lstStyle/>
          <a:p>
            <a:endParaRPr lang="en-GB">
              <a:solidFill>
                <a:srgbClr val="D4D2D0">
                  <a:shade val="50000"/>
                </a:srgbClr>
              </a:solidFill>
            </a:endParaRPr>
          </a:p>
        </p:txBody>
      </p:sp>
    </p:spTree>
    <p:extLst>
      <p:ext uri="{BB962C8B-B14F-4D97-AF65-F5344CB8AC3E}">
        <p14:creationId xmlns:p14="http://schemas.microsoft.com/office/powerpoint/2010/main" val="1558422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066BF-9D9E-485F-96E2-26E6002FCCC3}" type="datetimeFigureOut">
              <a:rPr lang="en-GB" smtClean="0">
                <a:solidFill>
                  <a:srgbClr val="D4D2D0">
                    <a:shade val="50000"/>
                  </a:srgbClr>
                </a:solidFill>
              </a:rPr>
              <a:pPr/>
              <a:t>06/11/2017</a:t>
            </a:fld>
            <a:endParaRPr lang="en-GB">
              <a:solidFill>
                <a:srgbClr val="D4D2D0">
                  <a:shade val="50000"/>
                </a:srgbClr>
              </a:solidFill>
            </a:endParaRPr>
          </a:p>
        </p:txBody>
      </p:sp>
      <p:sp>
        <p:nvSpPr>
          <p:cNvPr id="3" name="Footer Placeholder 2"/>
          <p:cNvSpPr>
            <a:spLocks noGrp="1"/>
          </p:cNvSpPr>
          <p:nvPr>
            <p:ph type="ftr" sz="quarter" idx="11"/>
          </p:nvPr>
        </p:nvSpPr>
        <p:spPr/>
        <p:txBody>
          <a:bodyPr/>
          <a:lstStyle/>
          <a:p>
            <a:endParaRPr lang="en-GB">
              <a:solidFill>
                <a:srgbClr val="D4D2D0">
                  <a:shade val="50000"/>
                </a:srgbClr>
              </a:solidFill>
            </a:endParaRPr>
          </a:p>
        </p:txBody>
      </p:sp>
      <p:sp>
        <p:nvSpPr>
          <p:cNvPr id="4" name="Slide Number Placeholder 3"/>
          <p:cNvSpPr>
            <a:spLocks noGrp="1"/>
          </p:cNvSpPr>
          <p:nvPr>
            <p:ph type="sldNum" sz="quarter" idx="12"/>
          </p:nvPr>
        </p:nvSpPr>
        <p:spPr/>
        <p:txBody>
          <a:bodyPr/>
          <a:lstStyle/>
          <a:p>
            <a:fld id="{E08D8180-B62C-4081-B4A5-50DBCF0E9876}"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4279233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D066BF-9D9E-485F-96E2-26E6002FCCC3}" type="datetimeFigureOut">
              <a:rPr lang="en-GB" smtClean="0">
                <a:solidFill>
                  <a:srgbClr val="D4D2D0">
                    <a:shade val="50000"/>
                  </a:srgbClr>
                </a:solidFill>
              </a:rPr>
              <a:pPr/>
              <a:t>06/11/2017</a:t>
            </a:fld>
            <a:endParaRPr lang="en-GB">
              <a:solidFill>
                <a:srgbClr val="D4D2D0">
                  <a:shade val="50000"/>
                </a:srgbClr>
              </a:solidFill>
            </a:endParaRPr>
          </a:p>
        </p:txBody>
      </p:sp>
      <p:sp>
        <p:nvSpPr>
          <p:cNvPr id="6" name="Footer Placeholder 5"/>
          <p:cNvSpPr>
            <a:spLocks noGrp="1"/>
          </p:cNvSpPr>
          <p:nvPr>
            <p:ph type="ftr" sz="quarter" idx="11"/>
          </p:nvPr>
        </p:nvSpPr>
        <p:spPr/>
        <p:txBody>
          <a:bodyPr/>
          <a:lstStyle/>
          <a:p>
            <a:endParaRPr lang="en-GB">
              <a:solidFill>
                <a:srgbClr val="D4D2D0">
                  <a:shade val="50000"/>
                </a:srgbClr>
              </a:solidFill>
            </a:endParaRPr>
          </a:p>
        </p:txBody>
      </p:sp>
      <p:sp>
        <p:nvSpPr>
          <p:cNvPr id="7" name="Slide Number Placeholder 6"/>
          <p:cNvSpPr>
            <a:spLocks noGrp="1"/>
          </p:cNvSpPr>
          <p:nvPr>
            <p:ph type="sldNum" sz="quarter" idx="12"/>
          </p:nvPr>
        </p:nvSpPr>
        <p:spPr>
          <a:xfrm>
            <a:off x="10875264" y="6422065"/>
            <a:ext cx="1016000" cy="365125"/>
          </a:xfrm>
        </p:spPr>
        <p:txBody>
          <a:bodyPr/>
          <a:lstStyle/>
          <a:p>
            <a:fld id="{E08D8180-B62C-4081-B4A5-50DBCF0E9876}"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4250218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09600" y="6422065"/>
            <a:ext cx="2844800" cy="365125"/>
          </a:xfrm>
        </p:spPr>
        <p:txBody>
          <a:bodyPr/>
          <a:lstStyle/>
          <a:p>
            <a:fld id="{57D066BF-9D9E-485F-96E2-26E6002FCCC3}" type="datetimeFigureOut">
              <a:rPr lang="en-GB" smtClean="0">
                <a:solidFill>
                  <a:srgbClr val="D4D2D0">
                    <a:shade val="50000"/>
                  </a:srgbClr>
                </a:solidFill>
              </a:rPr>
              <a:pPr/>
              <a:t>06/11/2017</a:t>
            </a:fld>
            <a:endParaRPr lang="en-GB">
              <a:solidFill>
                <a:srgbClr val="D4D2D0">
                  <a:shade val="50000"/>
                </a:srgbClr>
              </a:solidFill>
            </a:endParaRPr>
          </a:p>
        </p:txBody>
      </p:sp>
      <p:sp>
        <p:nvSpPr>
          <p:cNvPr id="6" name="Footer Placeholder 5"/>
          <p:cNvSpPr>
            <a:spLocks noGrp="1"/>
          </p:cNvSpPr>
          <p:nvPr>
            <p:ph type="ftr" sz="quarter" idx="11"/>
          </p:nvPr>
        </p:nvSpPr>
        <p:spPr/>
        <p:txBody>
          <a:bodyPr/>
          <a:lstStyle/>
          <a:p>
            <a:endParaRPr lang="en-GB">
              <a:solidFill>
                <a:srgbClr val="D4D2D0">
                  <a:shade val="50000"/>
                </a:srgbClr>
              </a:solidFill>
            </a:endParaRPr>
          </a:p>
        </p:txBody>
      </p:sp>
      <p:sp>
        <p:nvSpPr>
          <p:cNvPr id="7" name="Slide Number Placeholder 6"/>
          <p:cNvSpPr>
            <a:spLocks noGrp="1"/>
          </p:cNvSpPr>
          <p:nvPr>
            <p:ph type="sldNum" sz="quarter" idx="12"/>
          </p:nvPr>
        </p:nvSpPr>
        <p:spPr/>
        <p:txBody>
          <a:bodyPr/>
          <a:lstStyle/>
          <a:p>
            <a:fld id="{E08D8180-B62C-4081-B4A5-50DBCF0E9876}"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3565701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D066BF-9D9E-485F-96E2-26E6002FCCC3}" type="datetimeFigureOut">
              <a:rPr lang="en-GB" smtClean="0">
                <a:solidFill>
                  <a:srgbClr val="D4D2D0">
                    <a:shade val="50000"/>
                  </a:srgbClr>
                </a:solidFill>
              </a:rPr>
              <a:pPr/>
              <a:t>06/11/2017</a:t>
            </a:fld>
            <a:endParaRPr lang="en-GB">
              <a:solidFill>
                <a:srgbClr val="D4D2D0">
                  <a:shade val="50000"/>
                </a:srgbClr>
              </a:solidFill>
            </a:endParaRPr>
          </a:p>
        </p:txBody>
      </p:sp>
      <p:sp>
        <p:nvSpPr>
          <p:cNvPr id="5" name="Footer Placeholder 4"/>
          <p:cNvSpPr>
            <a:spLocks noGrp="1"/>
          </p:cNvSpPr>
          <p:nvPr>
            <p:ph type="ftr" sz="quarter" idx="11"/>
          </p:nvPr>
        </p:nvSpPr>
        <p:spPr/>
        <p:txBody>
          <a:bodyPr/>
          <a:lstStyle/>
          <a:p>
            <a:endParaRPr lang="en-GB">
              <a:solidFill>
                <a:srgbClr val="D4D2D0">
                  <a:shade val="50000"/>
                </a:srgbClr>
              </a:solidFill>
            </a:endParaRPr>
          </a:p>
        </p:txBody>
      </p:sp>
      <p:sp>
        <p:nvSpPr>
          <p:cNvPr id="6" name="Slide Number Placeholder 5"/>
          <p:cNvSpPr>
            <a:spLocks noGrp="1"/>
          </p:cNvSpPr>
          <p:nvPr>
            <p:ph type="sldNum" sz="quarter" idx="12"/>
          </p:nvPr>
        </p:nvSpPr>
        <p:spPr/>
        <p:txBody>
          <a:bodyPr/>
          <a:lstStyle/>
          <a:p>
            <a:fld id="{E08D8180-B62C-4081-B4A5-50DBCF0E9876}"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799550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D066BF-9D9E-485F-96E2-26E6002FCCC3}" type="datetimeFigureOut">
              <a:rPr lang="en-GB" smtClean="0">
                <a:solidFill>
                  <a:srgbClr val="D4D2D0">
                    <a:shade val="50000"/>
                  </a:srgbClr>
                </a:solidFill>
              </a:rPr>
              <a:pPr/>
              <a:t>06/11/2017</a:t>
            </a:fld>
            <a:endParaRPr lang="en-GB">
              <a:solidFill>
                <a:srgbClr val="D4D2D0">
                  <a:shade val="50000"/>
                </a:srgbClr>
              </a:solidFill>
            </a:endParaRPr>
          </a:p>
        </p:txBody>
      </p:sp>
      <p:sp>
        <p:nvSpPr>
          <p:cNvPr id="5" name="Footer Placeholder 4"/>
          <p:cNvSpPr>
            <a:spLocks noGrp="1"/>
          </p:cNvSpPr>
          <p:nvPr>
            <p:ph type="ftr" sz="quarter" idx="11"/>
          </p:nvPr>
        </p:nvSpPr>
        <p:spPr/>
        <p:txBody>
          <a:bodyPr/>
          <a:lstStyle/>
          <a:p>
            <a:endParaRPr lang="en-GB">
              <a:solidFill>
                <a:srgbClr val="D4D2D0">
                  <a:shade val="50000"/>
                </a:srgbClr>
              </a:solidFill>
            </a:endParaRPr>
          </a:p>
        </p:txBody>
      </p:sp>
      <p:sp>
        <p:nvSpPr>
          <p:cNvPr id="6" name="Slide Number Placeholder 5"/>
          <p:cNvSpPr>
            <a:spLocks noGrp="1"/>
          </p:cNvSpPr>
          <p:nvPr>
            <p:ph type="sldNum" sz="quarter" idx="12"/>
          </p:nvPr>
        </p:nvSpPr>
        <p:spPr/>
        <p:txBody>
          <a:bodyPr/>
          <a:lstStyle/>
          <a:p>
            <a:fld id="{E08D8180-B62C-4081-B4A5-50DBCF0E9876}"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2734163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84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66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449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13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87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401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3F50970-CC25-8B43-8B96-E8AFAAAF1787}" type="datetimeFigureOut">
              <a:rPr lang="en-US" smtClean="0">
                <a:solidFill>
                  <a:prstClr val="black">
                    <a:tint val="75000"/>
                  </a:prstClr>
                </a:solidFill>
              </a:rPr>
              <a:pPr defTabSz="457200"/>
              <a:t>11/6/2017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A8BD7D0-2569-394D-97D4-94F289E437E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820683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7" y="609602"/>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3"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7"/>
            <a:ext cx="2743200" cy="365125"/>
          </a:xfrm>
          <a:prstGeom prst="rect">
            <a:avLst/>
          </a:prstGeom>
        </p:spPr>
        <p:txBody>
          <a:bodyPr vert="horz" lIns="91440" tIns="45720" rIns="91440" bIns="45720" rtlCol="0" anchor="ctr"/>
          <a:lstStyle>
            <a:lvl1pPr algn="r">
              <a:defRPr sz="750">
                <a:solidFill>
                  <a:schemeClr val="tx1">
                    <a:tint val="75000"/>
                  </a:schemeClr>
                </a:solidFill>
              </a:defRPr>
            </a:lvl1pPr>
          </a:lstStyle>
          <a:p>
            <a:fld id="{A9DA80A8-4621-400A-BCBA-2DC5C028D90A}" type="datetimeFigureOut">
              <a:rPr lang="en-GB" smtClean="0">
                <a:solidFill>
                  <a:prstClr val="white">
                    <a:tint val="75000"/>
                  </a:prstClr>
                </a:solidFill>
              </a:rPr>
              <a:pPr/>
              <a:t>06/11/2017</a:t>
            </a:fld>
            <a:endParaRPr lang="en-GB">
              <a:solidFill>
                <a:prstClr val="white">
                  <a:tint val="75000"/>
                </a:prstClr>
              </a:solidFill>
            </a:endParaRPr>
          </a:p>
        </p:txBody>
      </p:sp>
      <p:sp>
        <p:nvSpPr>
          <p:cNvPr id="5" name="Footer Placeholder 4"/>
          <p:cNvSpPr>
            <a:spLocks noGrp="1"/>
          </p:cNvSpPr>
          <p:nvPr>
            <p:ph type="ftr" sz="quarter" idx="3"/>
          </p:nvPr>
        </p:nvSpPr>
        <p:spPr>
          <a:xfrm>
            <a:off x="913796" y="5883277"/>
            <a:ext cx="6672865" cy="365125"/>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10514013" y="5883277"/>
            <a:ext cx="753545" cy="365125"/>
          </a:xfrm>
          <a:prstGeom prst="rect">
            <a:avLst/>
          </a:prstGeom>
        </p:spPr>
        <p:txBody>
          <a:bodyPr vert="horz" lIns="91440" tIns="45720" rIns="91440" bIns="45720" rtlCol="0" anchor="ctr"/>
          <a:lstStyle>
            <a:lvl1pPr algn="r">
              <a:defRPr sz="750">
                <a:solidFill>
                  <a:schemeClr val="tx1">
                    <a:tint val="75000"/>
                  </a:schemeClr>
                </a:solidFill>
              </a:defRPr>
            </a:lvl1pPr>
          </a:lstStyle>
          <a:p>
            <a:fld id="{648AAB1A-7443-48CE-8CC6-01D89E6B791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40791284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1800">
              <a:solidFill>
                <a:prstClr val="white"/>
              </a:solidFill>
            </a:endParaRPr>
          </a:p>
        </p:txBody>
      </p:sp>
      <p:sp>
        <p:nvSpPr>
          <p:cNvPr id="16" name="Freeform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1800">
              <a:solidFill>
                <a:prstClr val="white"/>
              </a:solidFill>
            </a:endParaRPr>
          </a:p>
        </p:txBody>
      </p:sp>
      <p:sp>
        <p:nvSpPr>
          <p:cNvPr id="9" name="Title Placeholder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7D066BF-9D9E-485F-96E2-26E6002FCCC3}" type="datetimeFigureOut">
              <a:rPr lang="en-GB" smtClean="0">
                <a:solidFill>
                  <a:srgbClr val="D4D2D0">
                    <a:shade val="50000"/>
                  </a:srgbClr>
                </a:solidFill>
              </a:rPr>
              <a:pPr/>
              <a:t>06/11/2017</a:t>
            </a:fld>
            <a:endParaRPr lang="en-GB">
              <a:solidFill>
                <a:srgbClr val="D4D2D0">
                  <a:shade val="50000"/>
                </a:srgbClr>
              </a:solidFill>
            </a:endParaRPr>
          </a:p>
        </p:txBody>
      </p:sp>
      <p:sp>
        <p:nvSpPr>
          <p:cNvPr id="22" name="Footer Placeholder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GB">
              <a:solidFill>
                <a:srgbClr val="D4D2D0">
                  <a:shade val="50000"/>
                </a:srgbClr>
              </a:solidFill>
            </a:endParaRPr>
          </a:p>
        </p:txBody>
      </p:sp>
      <p:sp>
        <p:nvSpPr>
          <p:cNvPr id="18" name="Slide Number Placeholder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08D8180-B62C-4081-B4A5-50DBCF0E9876}"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4177887661"/>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1" y="1"/>
            <a:ext cx="9144000" cy="1266825"/>
          </a:xfrm>
          <a:prstGeom prst="rect">
            <a:avLst/>
          </a:prstGeom>
          <a:solidFill>
            <a:srgbClr val="4CBAC0"/>
          </a:solidFill>
          <a:ln>
            <a:solidFill>
              <a:srgbClr val="4CBA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457200"/>
            <a:endParaRPr lang="en-GB" sz="1350">
              <a:solidFill>
                <a:prstClr val="white"/>
              </a:solidFill>
            </a:endParaRPr>
          </a:p>
        </p:txBody>
      </p:sp>
      <p:sp>
        <p:nvSpPr>
          <p:cNvPr id="5" name="Text Box 2"/>
          <p:cNvSpPr txBox="1">
            <a:spLocks noChangeArrowheads="1"/>
          </p:cNvSpPr>
          <p:nvPr/>
        </p:nvSpPr>
        <p:spPr bwMode="auto">
          <a:xfrm>
            <a:off x="1524002" y="174396"/>
            <a:ext cx="4033361" cy="887166"/>
          </a:xfrm>
          <a:prstGeom prst="rect">
            <a:avLst/>
          </a:prstGeom>
          <a:noFill/>
          <a:ln w="9525">
            <a:noFill/>
            <a:miter lim="800000"/>
            <a:headEnd/>
            <a:tailEnd/>
          </a:ln>
        </p:spPr>
        <p:txBody>
          <a:bodyPr rot="0" vert="horz" wrap="square" lIns="68580" tIns="34290" rIns="68580" bIns="34290" anchor="t" anchorCtr="0">
            <a:spAutoFit/>
          </a:bodyPr>
          <a:lstStyle/>
          <a:p>
            <a:pPr marL="342900" defTabSz="457200">
              <a:lnSpc>
                <a:spcPct val="107000"/>
              </a:lnSpc>
              <a:spcAft>
                <a:spcPts val="600"/>
              </a:spcAft>
            </a:pPr>
            <a:r>
              <a:rPr lang="en-GB" sz="2700" b="1" spc="150" dirty="0">
                <a:solidFill>
                  <a:srgbClr val="FFFFFF"/>
                </a:solidFill>
                <a:latin typeface="Elephant" panose="02020904090505020303" pitchFamily="18" charset="0"/>
                <a:ea typeface="Calibri" panose="020F0502020204030204" pitchFamily="34" charset="0"/>
                <a:cs typeface="Times New Roman" panose="02020603050405020304" pitchFamily="18" charset="0"/>
              </a:rPr>
              <a:t>South Dartmoor </a:t>
            </a:r>
            <a:endParaRPr lang="en-GB" sz="825" dirty="0">
              <a:solidFill>
                <a:prstClr val="black"/>
              </a:solidFill>
              <a:ea typeface="Calibri" panose="020F0502020204030204" pitchFamily="34" charset="0"/>
              <a:cs typeface="Times New Roman" panose="02020603050405020304" pitchFamily="18" charset="0"/>
            </a:endParaRPr>
          </a:p>
          <a:p>
            <a:pPr indent="342900" defTabSz="457200">
              <a:lnSpc>
                <a:spcPct val="107000"/>
              </a:lnSpc>
              <a:spcAft>
                <a:spcPts val="600"/>
              </a:spcAft>
            </a:pPr>
            <a:r>
              <a:rPr lang="en-GB" dirty="0">
                <a:solidFill>
                  <a:srgbClr val="FFFFFF"/>
                </a:solidFill>
                <a:latin typeface="Elephant" panose="02020904090505020303" pitchFamily="18" charset="0"/>
                <a:ea typeface="Calibri" panose="020F0502020204030204" pitchFamily="34" charset="0"/>
                <a:cs typeface="Times New Roman" panose="02020603050405020304" pitchFamily="18" charset="0"/>
              </a:rPr>
              <a:t>Learning Together</a:t>
            </a:r>
            <a:endParaRPr lang="en-GB" sz="825" dirty="0">
              <a:solidFill>
                <a:prstClr val="black"/>
              </a:solidFill>
              <a:ea typeface="Calibri" panose="020F0502020204030204" pitchFamily="34" charset="0"/>
              <a:cs typeface="Times New Roman" panose="02020603050405020304" pitchFamily="18" charset="0"/>
            </a:endParaRPr>
          </a:p>
        </p:txBody>
      </p:sp>
      <p:sp>
        <p:nvSpPr>
          <p:cNvPr id="6" name="Rectangle 5"/>
          <p:cNvSpPr/>
          <p:nvPr/>
        </p:nvSpPr>
        <p:spPr>
          <a:xfrm>
            <a:off x="1524001" y="6270968"/>
            <a:ext cx="9144000" cy="567690"/>
          </a:xfrm>
          <a:prstGeom prst="rect">
            <a:avLst/>
          </a:prstGeom>
          <a:solidFill>
            <a:srgbClr val="4CBAC0"/>
          </a:solidFill>
          <a:ln>
            <a:solidFill>
              <a:srgbClr val="4CBA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457200"/>
            <a:endParaRPr lang="en-GB" sz="1350">
              <a:solidFill>
                <a:prstClr val="white"/>
              </a:solidFill>
            </a:endParaRPr>
          </a:p>
        </p:txBody>
      </p:sp>
      <p:pic>
        <p:nvPicPr>
          <p:cNvPr id="7" name="Picture 6" descr="Screen Shot 2015-07-02 at 14.32.46.png"/>
          <p:cNvPicPr/>
          <p:nvPr/>
        </p:nvPicPr>
        <p:blipFill>
          <a:blip r:embed="rId2">
            <a:extLst>
              <a:ext uri="{28A0092B-C50C-407E-A947-70E740481C1C}">
                <a14:useLocalDpi xmlns:a14="http://schemas.microsoft.com/office/drawing/2010/main" val="0"/>
              </a:ext>
            </a:extLst>
          </a:blip>
          <a:stretch>
            <a:fillRect/>
          </a:stretch>
        </p:blipFill>
        <p:spPr>
          <a:xfrm>
            <a:off x="9471503" y="4778488"/>
            <a:ext cx="967264" cy="1200150"/>
          </a:xfrm>
          <a:prstGeom prst="rect">
            <a:avLst/>
          </a:prstGeom>
          <a:noFill/>
        </p:spPr>
      </p:pic>
      <p:sp>
        <p:nvSpPr>
          <p:cNvPr id="8" name="Rectangle 2"/>
          <p:cNvSpPr>
            <a:spLocks noChangeArrowheads="1"/>
          </p:cNvSpPr>
          <p:nvPr/>
        </p:nvSpPr>
        <p:spPr bwMode="auto">
          <a:xfrm>
            <a:off x="3470511" y="1235958"/>
            <a:ext cx="4766885" cy="21544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GB" altLang="en-US" sz="4000" b="1" dirty="0">
                <a:solidFill>
                  <a:srgbClr val="4F81BD"/>
                </a:solidFill>
                <a:ea typeface="Calibri" panose="020F0502020204030204" pitchFamily="34" charset="0"/>
                <a:cs typeface="Times New Roman" panose="02020603050405020304" pitchFamily="18" charset="0"/>
              </a:rPr>
              <a:t>Welcome</a:t>
            </a:r>
          </a:p>
          <a:p>
            <a:pPr algn="ctr" defTabSz="685800" eaLnBrk="0" fontAlgn="base" hangingPunct="0">
              <a:spcBef>
                <a:spcPct val="0"/>
              </a:spcBef>
              <a:spcAft>
                <a:spcPct val="0"/>
              </a:spcAft>
            </a:pPr>
            <a:r>
              <a:rPr lang="en-GB" altLang="en-US" sz="3200" b="1" dirty="0">
                <a:solidFill>
                  <a:srgbClr val="4F81BD"/>
                </a:solidFill>
                <a:ea typeface="Calibri" panose="020F0502020204030204" pitchFamily="34" charset="0"/>
                <a:cs typeface="Times New Roman" panose="02020603050405020304" pitchFamily="18" charset="0"/>
              </a:rPr>
              <a:t>Year 11 Support Evening</a:t>
            </a:r>
          </a:p>
          <a:p>
            <a:pPr algn="ctr" defTabSz="685800" eaLnBrk="0" fontAlgn="base" hangingPunct="0">
              <a:spcBef>
                <a:spcPct val="0"/>
              </a:spcBef>
              <a:spcAft>
                <a:spcPct val="0"/>
              </a:spcAft>
            </a:pPr>
            <a:r>
              <a:rPr lang="en-GB" altLang="en-US" sz="3200" b="1" dirty="0">
                <a:solidFill>
                  <a:srgbClr val="4F81BD"/>
                </a:solidFill>
                <a:ea typeface="Calibri" panose="020F0502020204030204" pitchFamily="34" charset="0"/>
                <a:cs typeface="Times New Roman" panose="02020603050405020304" pitchFamily="18" charset="0"/>
              </a:rPr>
              <a:t>Strategies for exam success </a:t>
            </a:r>
          </a:p>
          <a:p>
            <a:pPr defTabSz="685800" eaLnBrk="0" fontAlgn="base" hangingPunct="0">
              <a:spcBef>
                <a:spcPct val="0"/>
              </a:spcBef>
              <a:spcAft>
                <a:spcPct val="0"/>
              </a:spcAft>
            </a:pPr>
            <a:endParaRPr lang="en-GB" altLang="en-US" b="1" dirty="0">
              <a:solidFill>
                <a:srgbClr val="4F81BD"/>
              </a:solidFill>
              <a:cs typeface="Times New Roman" panose="02020603050405020304" pitchFamily="18" charset="0"/>
            </a:endParaRPr>
          </a:p>
          <a:p>
            <a:pPr defTabSz="685800" eaLnBrk="0" fontAlgn="base" hangingPunct="0">
              <a:spcBef>
                <a:spcPct val="0"/>
              </a:spcBef>
              <a:spcAft>
                <a:spcPct val="0"/>
              </a:spcAft>
            </a:pPr>
            <a:endParaRPr lang="en-GB" altLang="en-US" sz="1350" dirty="0">
              <a:solidFill>
                <a:prstClr val="black"/>
              </a:solidFill>
              <a:latin typeface="Arial" panose="020B0604020202020204" pitchFamily="34" charset="0"/>
            </a:endParaRPr>
          </a:p>
        </p:txBody>
      </p:sp>
      <p:sp>
        <p:nvSpPr>
          <p:cNvPr id="2" name="TextBox 1"/>
          <p:cNvSpPr txBox="1"/>
          <p:nvPr/>
        </p:nvSpPr>
        <p:spPr>
          <a:xfrm>
            <a:off x="2129117" y="3223980"/>
            <a:ext cx="7449670" cy="1384995"/>
          </a:xfrm>
          <a:prstGeom prst="rect">
            <a:avLst/>
          </a:prstGeom>
          <a:noFill/>
        </p:spPr>
        <p:txBody>
          <a:bodyPr wrap="square" rtlCol="0">
            <a:spAutoFit/>
          </a:bodyPr>
          <a:lstStyle/>
          <a:p>
            <a:pPr algn="ctr" defTabSz="457200"/>
            <a:r>
              <a:rPr lang="en-GB" sz="6000" b="1" dirty="0" smtClean="0">
                <a:solidFill>
                  <a:prstClr val="black">
                    <a:lumMod val="65000"/>
                    <a:lumOff val="35000"/>
                  </a:prstClr>
                </a:solidFill>
              </a:rPr>
              <a:t>1. Revision</a:t>
            </a:r>
            <a:endParaRPr lang="en-GB" sz="6000" b="1" dirty="0">
              <a:solidFill>
                <a:prstClr val="black">
                  <a:lumMod val="65000"/>
                  <a:lumOff val="35000"/>
                </a:prstClr>
              </a:solidFill>
            </a:endParaRPr>
          </a:p>
          <a:p>
            <a:pPr defTabSz="457200"/>
            <a:endParaRPr lang="en-GB" sz="2400" b="1" dirty="0">
              <a:solidFill>
                <a:prstClr val="black">
                  <a:lumMod val="65000"/>
                  <a:lumOff val="35000"/>
                </a:prstClr>
              </a:solidFill>
            </a:endParaRPr>
          </a:p>
        </p:txBody>
      </p:sp>
    </p:spTree>
    <p:extLst>
      <p:ext uri="{BB962C8B-B14F-4D97-AF65-F5344CB8AC3E}">
        <p14:creationId xmlns:p14="http://schemas.microsoft.com/office/powerpoint/2010/main" val="320139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to work</a:t>
            </a:r>
            <a:endParaRPr lang="en-GB" dirty="0"/>
          </a:p>
        </p:txBody>
      </p:sp>
      <p:sp>
        <p:nvSpPr>
          <p:cNvPr id="3" name="Content Placeholder 2"/>
          <p:cNvSpPr>
            <a:spLocks noGrp="1"/>
          </p:cNvSpPr>
          <p:nvPr>
            <p:ph idx="1"/>
          </p:nvPr>
        </p:nvSpPr>
        <p:spPr>
          <a:xfrm>
            <a:off x="1981200" y="1600201"/>
            <a:ext cx="7467600" cy="5020733"/>
          </a:xfrm>
        </p:spPr>
        <p:txBody>
          <a:bodyPr>
            <a:normAutofit/>
          </a:bodyPr>
          <a:lstStyle/>
          <a:p>
            <a:pPr marL="36576" indent="0">
              <a:buNone/>
            </a:pPr>
            <a:r>
              <a:rPr lang="en-GB" sz="2800" dirty="0"/>
              <a:t>Time based revision allows you to know that you’ve finished; feel good about having achieved something; and keep a track on what you are doing.</a:t>
            </a:r>
          </a:p>
          <a:p>
            <a:pPr marL="36576" indent="0">
              <a:buNone/>
            </a:pPr>
            <a:endParaRPr lang="en-GB" sz="2800" dirty="0"/>
          </a:p>
          <a:p>
            <a:pPr lvl="0"/>
            <a:r>
              <a:rPr lang="en-GB" dirty="0" smtClean="0"/>
              <a:t>During the day.</a:t>
            </a:r>
            <a:endParaRPr lang="en-GB" dirty="0"/>
          </a:p>
          <a:p>
            <a:pPr lvl="0"/>
            <a:r>
              <a:rPr lang="en-GB" dirty="0" smtClean="0"/>
              <a:t>Be realistic in your intentions. (see WHAT to revise)</a:t>
            </a:r>
            <a:endParaRPr lang="en-GB" dirty="0"/>
          </a:p>
          <a:p>
            <a:pPr lvl="0"/>
            <a:r>
              <a:rPr lang="en-GB" dirty="0" smtClean="0"/>
              <a:t>When it’s time, take a break.</a:t>
            </a:r>
            <a:endParaRPr lang="en-GB" dirty="0"/>
          </a:p>
          <a:p>
            <a:pPr lvl="0"/>
            <a:r>
              <a:rPr lang="en-GB" dirty="0" smtClean="0"/>
              <a:t>Get </a:t>
            </a:r>
            <a:r>
              <a:rPr lang="en-GB" dirty="0"/>
              <a:t>back to work </a:t>
            </a:r>
            <a:r>
              <a:rPr lang="en-GB" dirty="0" smtClean="0"/>
              <a:t>afterwards.</a:t>
            </a:r>
            <a:endParaRPr lang="en-GB" dirty="0"/>
          </a:p>
          <a:p>
            <a:endParaRPr lang="en-GB" dirty="0"/>
          </a:p>
        </p:txBody>
      </p:sp>
    </p:spTree>
    <p:extLst>
      <p:ext uri="{BB962C8B-B14F-4D97-AF65-F5344CB8AC3E}">
        <p14:creationId xmlns:p14="http://schemas.microsoft.com/office/powerpoint/2010/main" val="36454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to work</a:t>
            </a:r>
            <a:endParaRPr lang="en-GB" dirty="0"/>
          </a:p>
        </p:txBody>
      </p:sp>
      <p:sp>
        <p:nvSpPr>
          <p:cNvPr id="3" name="Content Placeholder 2"/>
          <p:cNvSpPr>
            <a:spLocks noGrp="1"/>
          </p:cNvSpPr>
          <p:nvPr>
            <p:ph idx="1"/>
          </p:nvPr>
        </p:nvSpPr>
        <p:spPr>
          <a:xfrm>
            <a:off x="1981200" y="1600201"/>
            <a:ext cx="7467600" cy="5020733"/>
          </a:xfrm>
        </p:spPr>
        <p:txBody>
          <a:bodyPr>
            <a:normAutofit fontScale="92500" lnSpcReduction="10000"/>
          </a:bodyPr>
          <a:lstStyle/>
          <a:p>
            <a:pPr marL="36576" indent="0">
              <a:buNone/>
            </a:pPr>
            <a:r>
              <a:rPr lang="en-GB" dirty="0"/>
              <a:t>Giving yourself a space that is </a:t>
            </a:r>
            <a:r>
              <a:rPr lang="en-GB" i="1" dirty="0"/>
              <a:t>only</a:t>
            </a:r>
            <a:r>
              <a:rPr lang="en-GB" dirty="0"/>
              <a:t> for work is an important psychological </a:t>
            </a:r>
            <a:r>
              <a:rPr lang="en-GB" dirty="0" smtClean="0"/>
              <a:t>first step </a:t>
            </a:r>
            <a:r>
              <a:rPr lang="en-GB" dirty="0"/>
              <a:t>in getting you to learn.</a:t>
            </a:r>
          </a:p>
          <a:p>
            <a:pPr marL="36576" indent="0">
              <a:buNone/>
            </a:pPr>
            <a:endParaRPr lang="en-GB" dirty="0" smtClean="0"/>
          </a:p>
          <a:p>
            <a:pPr lvl="0"/>
            <a:r>
              <a:rPr lang="en-GB" dirty="0" smtClean="0"/>
              <a:t>Choose </a:t>
            </a:r>
            <a:r>
              <a:rPr lang="en-GB" dirty="0"/>
              <a:t>somewhere that is not too comfy</a:t>
            </a:r>
            <a:r>
              <a:rPr lang="en-GB" dirty="0" smtClean="0"/>
              <a:t>!</a:t>
            </a:r>
          </a:p>
          <a:p>
            <a:pPr lvl="0"/>
            <a:r>
              <a:rPr lang="en-GB" dirty="0" smtClean="0"/>
              <a:t>It should be dedicated “work area”.</a:t>
            </a:r>
            <a:endParaRPr lang="en-GB" dirty="0"/>
          </a:p>
          <a:p>
            <a:pPr lvl="0"/>
            <a:r>
              <a:rPr lang="en-GB" dirty="0"/>
              <a:t>Put your phone somewhere else (see </a:t>
            </a:r>
            <a:r>
              <a:rPr lang="en-GB" dirty="0" smtClean="0"/>
              <a:t>WHEN to work)</a:t>
            </a:r>
            <a:endParaRPr lang="en-GB" dirty="0"/>
          </a:p>
          <a:p>
            <a:pPr lvl="0"/>
            <a:r>
              <a:rPr lang="en-GB" dirty="0"/>
              <a:t>If you like listening to music choose a long playlist or cd that you can </a:t>
            </a:r>
            <a:r>
              <a:rPr lang="en-GB" dirty="0" smtClean="0"/>
              <a:t>play </a:t>
            </a:r>
            <a:r>
              <a:rPr lang="en-GB" dirty="0"/>
              <a:t>and forget about</a:t>
            </a:r>
            <a:r>
              <a:rPr lang="en-GB" dirty="0" smtClean="0"/>
              <a:t>.</a:t>
            </a:r>
            <a:endParaRPr lang="en-GB" dirty="0"/>
          </a:p>
        </p:txBody>
      </p:sp>
    </p:spTree>
    <p:extLst>
      <p:ext uri="{BB962C8B-B14F-4D97-AF65-F5344CB8AC3E}">
        <p14:creationId xmlns:p14="http://schemas.microsoft.com/office/powerpoint/2010/main" val="222199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revise</a:t>
            </a:r>
            <a:endParaRPr lang="en-GB" dirty="0"/>
          </a:p>
        </p:txBody>
      </p:sp>
      <p:sp>
        <p:nvSpPr>
          <p:cNvPr id="3" name="Content Placeholder 2"/>
          <p:cNvSpPr>
            <a:spLocks noGrp="1"/>
          </p:cNvSpPr>
          <p:nvPr>
            <p:ph idx="1"/>
          </p:nvPr>
        </p:nvSpPr>
        <p:spPr/>
        <p:txBody>
          <a:bodyPr>
            <a:normAutofit/>
          </a:bodyPr>
          <a:lstStyle/>
          <a:p>
            <a:pPr marL="36576" indent="0">
              <a:buNone/>
            </a:pPr>
            <a:r>
              <a:rPr lang="en-GB" dirty="0"/>
              <a:t>Successful revision starts with a clear idea of what you want to actually achieve</a:t>
            </a:r>
            <a:r>
              <a:rPr lang="en-GB" dirty="0" smtClean="0"/>
              <a:t>.</a:t>
            </a:r>
          </a:p>
          <a:p>
            <a:pPr marL="36576" indent="0">
              <a:buNone/>
            </a:pPr>
            <a:endParaRPr lang="en-GB" dirty="0" smtClean="0"/>
          </a:p>
          <a:p>
            <a:pPr lvl="0"/>
            <a:r>
              <a:rPr lang="en-GB" dirty="0"/>
              <a:t>Make a </a:t>
            </a:r>
            <a:r>
              <a:rPr lang="en-GB" dirty="0" smtClean="0"/>
              <a:t>list.</a:t>
            </a:r>
          </a:p>
          <a:p>
            <a:pPr lvl="0"/>
            <a:r>
              <a:rPr lang="en-GB" dirty="0" smtClean="0"/>
              <a:t>Choose </a:t>
            </a:r>
            <a:r>
              <a:rPr lang="en-GB" dirty="0"/>
              <a:t>ONE of these to focus on at a </a:t>
            </a:r>
            <a:r>
              <a:rPr lang="en-GB" dirty="0" smtClean="0"/>
              <a:t>time.</a:t>
            </a:r>
          </a:p>
          <a:p>
            <a:pPr lvl="0"/>
            <a:r>
              <a:rPr lang="en-GB" dirty="0" smtClean="0"/>
              <a:t>Once </a:t>
            </a:r>
            <a:r>
              <a:rPr lang="en-GB" dirty="0"/>
              <a:t>you’ve achieved this, give yourself a pat on the back</a:t>
            </a:r>
            <a:r>
              <a:rPr lang="en-GB" dirty="0" smtClean="0"/>
              <a:t>!</a:t>
            </a:r>
            <a:endParaRPr lang="en-GB" dirty="0"/>
          </a:p>
        </p:txBody>
      </p:sp>
    </p:spTree>
    <p:extLst>
      <p:ext uri="{BB962C8B-B14F-4D97-AF65-F5344CB8AC3E}">
        <p14:creationId xmlns:p14="http://schemas.microsoft.com/office/powerpoint/2010/main" val="413050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revise</a:t>
            </a:r>
            <a:endParaRPr lang="en-GB" dirty="0"/>
          </a:p>
        </p:txBody>
      </p:sp>
      <p:sp>
        <p:nvSpPr>
          <p:cNvPr id="3" name="Content Placeholder 2"/>
          <p:cNvSpPr>
            <a:spLocks noGrp="1"/>
          </p:cNvSpPr>
          <p:nvPr>
            <p:ph idx="1"/>
          </p:nvPr>
        </p:nvSpPr>
        <p:spPr/>
        <p:txBody>
          <a:bodyPr/>
          <a:lstStyle/>
          <a:p>
            <a:pPr marL="36576" indent="0">
              <a:spcAft>
                <a:spcPts val="1800"/>
              </a:spcAft>
              <a:buNone/>
            </a:pPr>
            <a:r>
              <a:rPr lang="en-GB" dirty="0"/>
              <a:t>This is the important </a:t>
            </a:r>
            <a:r>
              <a:rPr lang="en-GB" dirty="0" smtClean="0"/>
              <a:t>part: </a:t>
            </a:r>
            <a:r>
              <a:rPr lang="en-GB" dirty="0"/>
              <a:t>what actually works best in the least amount of </a:t>
            </a:r>
            <a:r>
              <a:rPr lang="en-GB" dirty="0" smtClean="0"/>
              <a:t>time?</a:t>
            </a:r>
          </a:p>
          <a:p>
            <a:pPr marL="36576" indent="0">
              <a:spcAft>
                <a:spcPts val="1800"/>
              </a:spcAft>
              <a:buNone/>
            </a:pPr>
            <a:r>
              <a:rPr lang="en-GB" dirty="0" smtClean="0"/>
              <a:t>These </a:t>
            </a:r>
            <a:r>
              <a:rPr lang="en-GB" dirty="0"/>
              <a:t>strategies have been shown, in studies, to be the most successful ways of revising</a:t>
            </a:r>
            <a:r>
              <a:rPr lang="en-GB" dirty="0" smtClean="0"/>
              <a:t>.</a:t>
            </a:r>
            <a:endParaRPr lang="en-GB" dirty="0"/>
          </a:p>
        </p:txBody>
      </p:sp>
    </p:spTree>
    <p:extLst>
      <p:ext uri="{BB962C8B-B14F-4D97-AF65-F5344CB8AC3E}">
        <p14:creationId xmlns:p14="http://schemas.microsoft.com/office/powerpoint/2010/main" val="1653617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revise</a:t>
            </a:r>
            <a:endParaRPr lang="en-GB" dirty="0"/>
          </a:p>
        </p:txBody>
      </p:sp>
      <p:sp>
        <p:nvSpPr>
          <p:cNvPr id="3" name="Content Placeholder 2"/>
          <p:cNvSpPr>
            <a:spLocks noGrp="1"/>
          </p:cNvSpPr>
          <p:nvPr>
            <p:ph idx="1"/>
          </p:nvPr>
        </p:nvSpPr>
        <p:spPr/>
        <p:txBody>
          <a:bodyPr/>
          <a:lstStyle/>
          <a:p>
            <a:pPr>
              <a:spcAft>
                <a:spcPts val="1800"/>
              </a:spcAft>
            </a:pPr>
            <a:r>
              <a:rPr lang="en-GB" dirty="0" smtClean="0"/>
              <a:t>Practise remembering</a:t>
            </a:r>
          </a:p>
          <a:p>
            <a:pPr>
              <a:spcAft>
                <a:spcPts val="1800"/>
              </a:spcAft>
            </a:pPr>
            <a:r>
              <a:rPr lang="en-GB" dirty="0" smtClean="0"/>
              <a:t>Group work</a:t>
            </a:r>
          </a:p>
          <a:p>
            <a:pPr>
              <a:spcAft>
                <a:spcPts val="1800"/>
              </a:spcAft>
            </a:pPr>
            <a:r>
              <a:rPr lang="en-GB" dirty="0" smtClean="0"/>
              <a:t>“Teach” someone else</a:t>
            </a:r>
          </a:p>
          <a:p>
            <a:pPr>
              <a:spcAft>
                <a:spcPts val="1800"/>
              </a:spcAft>
            </a:pPr>
            <a:r>
              <a:rPr lang="en-GB" dirty="0" smtClean="0"/>
              <a:t>Passive revision</a:t>
            </a:r>
          </a:p>
          <a:p>
            <a:pPr>
              <a:spcAft>
                <a:spcPts val="1800"/>
              </a:spcAft>
            </a:pPr>
            <a:r>
              <a:rPr lang="en-GB" dirty="0" smtClean="0"/>
              <a:t>Recognise your hard work</a:t>
            </a:r>
            <a:endParaRPr lang="en-GB" dirty="0"/>
          </a:p>
        </p:txBody>
      </p:sp>
    </p:spTree>
    <p:extLst>
      <p:ext uri="{BB962C8B-B14F-4D97-AF65-F5344CB8AC3E}">
        <p14:creationId xmlns:p14="http://schemas.microsoft.com/office/powerpoint/2010/main" val="137328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help</a:t>
            </a:r>
            <a:endParaRPr lang="en-GB" dirty="0"/>
          </a:p>
        </p:txBody>
      </p:sp>
      <p:sp>
        <p:nvSpPr>
          <p:cNvPr id="3" name="Content Placeholder 2"/>
          <p:cNvSpPr>
            <a:spLocks noGrp="1"/>
          </p:cNvSpPr>
          <p:nvPr>
            <p:ph idx="1"/>
          </p:nvPr>
        </p:nvSpPr>
        <p:spPr/>
        <p:txBody>
          <a:bodyPr/>
          <a:lstStyle/>
          <a:p>
            <a:pPr marL="36576" indent="0">
              <a:buNone/>
            </a:pPr>
            <a:r>
              <a:rPr lang="en-GB" dirty="0" smtClean="0"/>
              <a:t>As a parent, what can be done to actually help, especially if they are revising something I don’t understand?!</a:t>
            </a:r>
          </a:p>
          <a:p>
            <a:r>
              <a:rPr lang="en-GB" dirty="0"/>
              <a:t>Planning is the hardest part</a:t>
            </a:r>
          </a:p>
          <a:p>
            <a:r>
              <a:rPr lang="en-GB" dirty="0" smtClean="0"/>
              <a:t>Establish routine</a:t>
            </a:r>
          </a:p>
          <a:p>
            <a:r>
              <a:rPr lang="en-GB" dirty="0" smtClean="0"/>
              <a:t>Supportive environment</a:t>
            </a:r>
          </a:p>
          <a:p>
            <a:r>
              <a:rPr lang="en-GB" dirty="0" smtClean="0"/>
              <a:t>Beginnings and ends</a:t>
            </a:r>
          </a:p>
        </p:txBody>
      </p:sp>
    </p:spTree>
    <p:extLst>
      <p:ext uri="{BB962C8B-B14F-4D97-AF65-F5344CB8AC3E}">
        <p14:creationId xmlns:p14="http://schemas.microsoft.com/office/powerpoint/2010/main" val="308561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7522" y="880394"/>
            <a:ext cx="7742582" cy="3519328"/>
          </a:xfrm>
        </p:spPr>
        <p:txBody>
          <a:bodyPr>
            <a:normAutofit/>
          </a:bodyPr>
          <a:lstStyle/>
          <a:p>
            <a:r>
              <a:rPr lang="en-GB" sz="6000" dirty="0">
                <a:solidFill>
                  <a:srgbClr val="FFFF00"/>
                </a:solidFill>
              </a:rPr>
              <a:t>If only I had an enemy bigger than my apathy,</a:t>
            </a:r>
            <a:br>
              <a:rPr lang="en-GB" sz="6000" dirty="0">
                <a:solidFill>
                  <a:srgbClr val="FFFF00"/>
                </a:solidFill>
              </a:rPr>
            </a:br>
            <a:r>
              <a:rPr lang="en-GB" sz="6000" dirty="0">
                <a:solidFill>
                  <a:srgbClr val="FFFF00"/>
                </a:solidFill>
              </a:rPr>
              <a:t>I would have won</a:t>
            </a:r>
          </a:p>
        </p:txBody>
      </p:sp>
      <p:sp>
        <p:nvSpPr>
          <p:cNvPr id="5" name="Text Placeholder 4"/>
          <p:cNvSpPr>
            <a:spLocks noGrp="1"/>
          </p:cNvSpPr>
          <p:nvPr>
            <p:ph type="body" idx="1"/>
          </p:nvPr>
        </p:nvSpPr>
        <p:spPr>
          <a:xfrm>
            <a:off x="3627783" y="4977209"/>
            <a:ext cx="6629400" cy="1066688"/>
          </a:xfrm>
        </p:spPr>
        <p:txBody>
          <a:bodyPr/>
          <a:lstStyle/>
          <a:p>
            <a:pPr algn="r"/>
            <a:r>
              <a:rPr lang="en-GB" dirty="0" smtClean="0"/>
              <a:t>Mumford and Sons, </a:t>
            </a:r>
            <a:r>
              <a:rPr lang="en-GB" i="1" dirty="0" smtClean="0"/>
              <a:t>I Gave You All</a:t>
            </a:r>
            <a:r>
              <a:rPr lang="en-GB" dirty="0" smtClean="0"/>
              <a:t>, 2009</a:t>
            </a:r>
            <a:endParaRPr lang="en-GB" dirty="0"/>
          </a:p>
        </p:txBody>
      </p:sp>
    </p:spTree>
    <p:extLst>
      <p:ext uri="{BB962C8B-B14F-4D97-AF65-F5344CB8AC3E}">
        <p14:creationId xmlns:p14="http://schemas.microsoft.com/office/powerpoint/2010/main" val="888031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leads to success?</a:t>
            </a:r>
            <a:endParaRPr lang="en-GB" dirty="0"/>
          </a:p>
        </p:txBody>
      </p:sp>
      <p:sp>
        <p:nvSpPr>
          <p:cNvPr id="3" name="Oval 2"/>
          <p:cNvSpPr/>
          <p:nvPr/>
        </p:nvSpPr>
        <p:spPr>
          <a:xfrm>
            <a:off x="5221737" y="3943349"/>
            <a:ext cx="1751241" cy="1219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prstClr val="white"/>
                </a:solidFill>
              </a:rPr>
              <a:t>Supporting Success</a:t>
            </a:r>
          </a:p>
        </p:txBody>
      </p:sp>
      <p:sp>
        <p:nvSpPr>
          <p:cNvPr id="6" name="Rectangle 5"/>
          <p:cNvSpPr/>
          <p:nvPr/>
        </p:nvSpPr>
        <p:spPr>
          <a:xfrm>
            <a:off x="8277225" y="4173736"/>
            <a:ext cx="2057400" cy="116026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prstClr val="white"/>
                </a:solidFill>
              </a:rPr>
              <a:t>Look for help and accept support, from school and home</a:t>
            </a:r>
          </a:p>
        </p:txBody>
      </p:sp>
      <p:sp>
        <p:nvSpPr>
          <p:cNvPr id="5" name="Right Arrow 4"/>
          <p:cNvSpPr/>
          <p:nvPr/>
        </p:nvSpPr>
        <p:spPr>
          <a:xfrm rot="10800000">
            <a:off x="6972979" y="4355901"/>
            <a:ext cx="1304247" cy="31075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9" name="Right Arrow 8"/>
          <p:cNvSpPr/>
          <p:nvPr/>
        </p:nvSpPr>
        <p:spPr>
          <a:xfrm rot="9344097">
            <a:off x="6457927" y="3404827"/>
            <a:ext cx="1946188" cy="31075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8" name="Rectangle 7"/>
          <p:cNvSpPr/>
          <p:nvPr/>
        </p:nvSpPr>
        <p:spPr>
          <a:xfrm>
            <a:off x="7983475" y="2384774"/>
            <a:ext cx="2140957" cy="114533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prstClr val="black"/>
                </a:solidFill>
              </a:rPr>
              <a:t>Planning, doing and reviewing; ‘driving’ your own progress towards your goal</a:t>
            </a:r>
          </a:p>
        </p:txBody>
      </p:sp>
      <p:sp>
        <p:nvSpPr>
          <p:cNvPr id="10" name="Right Arrow 9"/>
          <p:cNvSpPr/>
          <p:nvPr/>
        </p:nvSpPr>
        <p:spPr>
          <a:xfrm>
            <a:off x="3559970" y="4355900"/>
            <a:ext cx="1596451" cy="31075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1" name="Rectangle 10"/>
          <p:cNvSpPr/>
          <p:nvPr/>
        </p:nvSpPr>
        <p:spPr>
          <a:xfrm>
            <a:off x="2009776" y="4173735"/>
            <a:ext cx="1718918" cy="101739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prstClr val="black"/>
                </a:solidFill>
              </a:rPr>
              <a:t>High attendance</a:t>
            </a:r>
          </a:p>
        </p:txBody>
      </p:sp>
      <p:sp>
        <p:nvSpPr>
          <p:cNvPr id="12" name="Right Arrow 11"/>
          <p:cNvSpPr/>
          <p:nvPr/>
        </p:nvSpPr>
        <p:spPr>
          <a:xfrm rot="1795811">
            <a:off x="3682852" y="3394054"/>
            <a:ext cx="1850042" cy="310754"/>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3" name="Rectangle 12"/>
          <p:cNvSpPr/>
          <p:nvPr/>
        </p:nvSpPr>
        <p:spPr>
          <a:xfrm>
            <a:off x="2014689" y="2337307"/>
            <a:ext cx="2173951" cy="118920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prstClr val="white"/>
                </a:solidFill>
              </a:rPr>
              <a:t>Active engagement with learning, both in lessons and outside of lessons</a:t>
            </a:r>
          </a:p>
        </p:txBody>
      </p:sp>
      <p:sp>
        <p:nvSpPr>
          <p:cNvPr id="15" name="Right Arrow 14"/>
          <p:cNvSpPr/>
          <p:nvPr/>
        </p:nvSpPr>
        <p:spPr>
          <a:xfrm rot="5400000">
            <a:off x="5640955" y="3256374"/>
            <a:ext cx="872699" cy="3107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4" name="Rectangle 13"/>
          <p:cNvSpPr/>
          <p:nvPr/>
        </p:nvSpPr>
        <p:spPr>
          <a:xfrm>
            <a:off x="5181629" y="2204501"/>
            <a:ext cx="1791351" cy="9188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prstClr val="black"/>
                </a:solidFill>
              </a:rPr>
              <a:t>Practice makes permanent</a:t>
            </a:r>
          </a:p>
        </p:txBody>
      </p:sp>
    </p:spTree>
    <p:extLst>
      <p:ext uri="{BB962C8B-B14F-4D97-AF65-F5344CB8AC3E}">
        <p14:creationId xmlns:p14="http://schemas.microsoft.com/office/powerpoint/2010/main" val="3469486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9440" y="1160860"/>
            <a:ext cx="7026227" cy="857250"/>
          </a:xfrm>
        </p:spPr>
        <p:txBody>
          <a:bodyPr/>
          <a:lstStyle/>
          <a:p>
            <a:pPr>
              <a:defRPr/>
            </a:pPr>
            <a:r>
              <a:rPr lang="en-GB" b="1" dirty="0"/>
              <a:t>Reaching the summit</a:t>
            </a:r>
          </a:p>
        </p:txBody>
      </p:sp>
      <p:sp>
        <p:nvSpPr>
          <p:cNvPr id="3" name="Content Placeholder 2"/>
          <p:cNvSpPr>
            <a:spLocks noGrp="1"/>
          </p:cNvSpPr>
          <p:nvPr>
            <p:ph idx="1"/>
          </p:nvPr>
        </p:nvSpPr>
        <p:spPr>
          <a:xfrm>
            <a:off x="2963466" y="2402683"/>
            <a:ext cx="6172200" cy="1997869"/>
          </a:xfrm>
        </p:spPr>
        <p:txBody>
          <a:bodyPr/>
          <a:lstStyle/>
          <a:p>
            <a:pPr marL="0" indent="0">
              <a:buNone/>
              <a:defRPr/>
            </a:pPr>
            <a:endParaRPr lang="en-GB" sz="2100" dirty="0"/>
          </a:p>
          <a:p>
            <a:pPr>
              <a:defRPr/>
            </a:pPr>
            <a:endParaRPr lang="en-GB" dirty="0" smtClean="0"/>
          </a:p>
          <a:p>
            <a:pPr>
              <a:defRPr/>
            </a:pPr>
            <a:endParaRPr lang="en-GB" dirty="0" smtClean="0"/>
          </a:p>
          <a:p>
            <a:pPr>
              <a:defRPr/>
            </a:pPr>
            <a:endParaRPr lang="en-GB" dirty="0" smtClean="0"/>
          </a:p>
          <a:p>
            <a:pPr>
              <a:defRPr/>
            </a:pPr>
            <a:endParaRPr lang="en-GB" dirty="0" smtClean="0"/>
          </a:p>
          <a:p>
            <a:pPr>
              <a:defRPr/>
            </a:pPr>
            <a:endParaRPr lang="en-GB" dirty="0"/>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42086" y="2757488"/>
            <a:ext cx="3484959" cy="2453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5083970" y="2996804"/>
            <a:ext cx="2308622"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392593" y="2757488"/>
            <a:ext cx="2121693" cy="2446824"/>
          </a:xfrm>
          <a:prstGeom prst="rect">
            <a:avLst/>
          </a:prstGeom>
          <a:noFill/>
        </p:spPr>
        <p:txBody>
          <a:bodyPr wrap="square">
            <a:spAutoFit/>
          </a:bodyPr>
          <a:lstStyle/>
          <a:p>
            <a:pPr>
              <a:defRPr/>
            </a:pPr>
            <a:r>
              <a:rPr lang="en-GB" dirty="0">
                <a:solidFill>
                  <a:prstClr val="white"/>
                </a:solidFill>
                <a:latin typeface="Arial" panose="020B0604020202020204" pitchFamily="34" charset="0"/>
              </a:rPr>
              <a:t>What will it take to reach the peak of your performance?</a:t>
            </a:r>
          </a:p>
          <a:p>
            <a:pPr>
              <a:defRPr/>
            </a:pPr>
            <a:endParaRPr lang="en-GB" sz="1350" dirty="0">
              <a:solidFill>
                <a:prstClr val="black">
                  <a:lumMod val="50000"/>
                </a:prstClr>
              </a:solidFill>
              <a:cs typeface="Arial" charset="0"/>
            </a:endParaRPr>
          </a:p>
          <a:p>
            <a:pPr>
              <a:defRPr/>
            </a:pPr>
            <a:endParaRPr lang="en-GB" sz="1350" dirty="0">
              <a:solidFill>
                <a:prstClr val="black">
                  <a:lumMod val="50000"/>
                </a:prstClr>
              </a:solidFill>
              <a:cs typeface="Arial" charset="0"/>
            </a:endParaRPr>
          </a:p>
          <a:p>
            <a:pPr>
              <a:defRPr/>
            </a:pPr>
            <a:r>
              <a:rPr lang="en-GB" dirty="0">
                <a:solidFill>
                  <a:prstClr val="white"/>
                </a:solidFill>
                <a:latin typeface="Arial" panose="020B0604020202020204" pitchFamily="34" charset="0"/>
              </a:rPr>
              <a:t>What got you here (base camp) might not get you to the peak….</a:t>
            </a:r>
          </a:p>
        </p:txBody>
      </p:sp>
      <p:cxnSp>
        <p:nvCxnSpPr>
          <p:cNvPr id="9" name="Straight Arrow Connector 8"/>
          <p:cNvCxnSpPr/>
          <p:nvPr/>
        </p:nvCxnSpPr>
        <p:spPr>
          <a:xfrm flipH="1">
            <a:off x="5222082" y="4941094"/>
            <a:ext cx="217051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4629151" y="3008710"/>
            <a:ext cx="697706" cy="1932384"/>
          </a:xfrm>
          <a:custGeom>
            <a:avLst/>
            <a:gdLst>
              <a:gd name="connsiteX0" fmla="*/ 820090 w 930448"/>
              <a:gd name="connsiteY0" fmla="*/ 2427890 h 2427890"/>
              <a:gd name="connsiteX1" fmla="*/ 741262 w 930448"/>
              <a:gd name="connsiteY1" fmla="*/ 2380593 h 2427890"/>
              <a:gd name="connsiteX2" fmla="*/ 646669 w 930448"/>
              <a:gd name="connsiteY2" fmla="*/ 2333297 h 2427890"/>
              <a:gd name="connsiteX3" fmla="*/ 630904 w 930448"/>
              <a:gd name="connsiteY3" fmla="*/ 2286000 h 2427890"/>
              <a:gd name="connsiteX4" fmla="*/ 646669 w 930448"/>
              <a:gd name="connsiteY4" fmla="*/ 2159876 h 2427890"/>
              <a:gd name="connsiteX5" fmla="*/ 678200 w 930448"/>
              <a:gd name="connsiteY5" fmla="*/ 2112579 h 2427890"/>
              <a:gd name="connsiteX6" fmla="*/ 835855 w 930448"/>
              <a:gd name="connsiteY6" fmla="*/ 2033752 h 2427890"/>
              <a:gd name="connsiteX7" fmla="*/ 883152 w 930448"/>
              <a:gd name="connsiteY7" fmla="*/ 2002221 h 2427890"/>
              <a:gd name="connsiteX8" fmla="*/ 930448 w 930448"/>
              <a:gd name="connsiteY8" fmla="*/ 1907628 h 2427890"/>
              <a:gd name="connsiteX9" fmla="*/ 867386 w 930448"/>
              <a:gd name="connsiteY9" fmla="*/ 1797269 h 2427890"/>
              <a:gd name="connsiteX10" fmla="*/ 835855 w 930448"/>
              <a:gd name="connsiteY10" fmla="*/ 1749973 h 2427890"/>
              <a:gd name="connsiteX11" fmla="*/ 709731 w 930448"/>
              <a:gd name="connsiteY11" fmla="*/ 1718442 h 2427890"/>
              <a:gd name="connsiteX12" fmla="*/ 552076 w 930448"/>
              <a:gd name="connsiteY12" fmla="*/ 1686910 h 2427890"/>
              <a:gd name="connsiteX13" fmla="*/ 331359 w 930448"/>
              <a:gd name="connsiteY13" fmla="*/ 1655379 h 2427890"/>
              <a:gd name="connsiteX14" fmla="*/ 189469 w 930448"/>
              <a:gd name="connsiteY14" fmla="*/ 1592317 h 2427890"/>
              <a:gd name="connsiteX15" fmla="*/ 173704 w 930448"/>
              <a:gd name="connsiteY15" fmla="*/ 1545021 h 2427890"/>
              <a:gd name="connsiteX16" fmla="*/ 189469 w 930448"/>
              <a:gd name="connsiteY16" fmla="*/ 1497724 h 2427890"/>
              <a:gd name="connsiteX17" fmla="*/ 284062 w 930448"/>
              <a:gd name="connsiteY17" fmla="*/ 1450428 h 2427890"/>
              <a:gd name="connsiteX18" fmla="*/ 394421 w 930448"/>
              <a:gd name="connsiteY18" fmla="*/ 1403131 h 2427890"/>
              <a:gd name="connsiteX19" fmla="*/ 441717 w 930448"/>
              <a:gd name="connsiteY19" fmla="*/ 1371600 h 2427890"/>
              <a:gd name="connsiteX20" fmla="*/ 489014 w 930448"/>
              <a:gd name="connsiteY20" fmla="*/ 1355835 h 2427890"/>
              <a:gd name="connsiteX21" fmla="*/ 583607 w 930448"/>
              <a:gd name="connsiteY21" fmla="*/ 1292773 h 2427890"/>
              <a:gd name="connsiteX22" fmla="*/ 630904 w 930448"/>
              <a:gd name="connsiteY22" fmla="*/ 1198179 h 2427890"/>
              <a:gd name="connsiteX23" fmla="*/ 662435 w 930448"/>
              <a:gd name="connsiteY23" fmla="*/ 1150883 h 2427890"/>
              <a:gd name="connsiteX24" fmla="*/ 678200 w 930448"/>
              <a:gd name="connsiteY24" fmla="*/ 1103586 h 2427890"/>
              <a:gd name="connsiteX25" fmla="*/ 662435 w 930448"/>
              <a:gd name="connsiteY25" fmla="*/ 1056290 h 2427890"/>
              <a:gd name="connsiteX26" fmla="*/ 583607 w 930448"/>
              <a:gd name="connsiteY26" fmla="*/ 961697 h 2427890"/>
              <a:gd name="connsiteX27" fmla="*/ 536310 w 930448"/>
              <a:gd name="connsiteY27" fmla="*/ 945931 h 2427890"/>
              <a:gd name="connsiteX28" fmla="*/ 489014 w 930448"/>
              <a:gd name="connsiteY28" fmla="*/ 914400 h 2427890"/>
              <a:gd name="connsiteX29" fmla="*/ 347124 w 930448"/>
              <a:gd name="connsiteY29" fmla="*/ 898635 h 2427890"/>
              <a:gd name="connsiteX30" fmla="*/ 63345 w 930448"/>
              <a:gd name="connsiteY30" fmla="*/ 882869 h 2427890"/>
              <a:gd name="connsiteX31" fmla="*/ 16048 w 930448"/>
              <a:gd name="connsiteY31" fmla="*/ 851338 h 2427890"/>
              <a:gd name="connsiteX32" fmla="*/ 16048 w 930448"/>
              <a:gd name="connsiteY32" fmla="*/ 756745 h 2427890"/>
              <a:gd name="connsiteX33" fmla="*/ 205235 w 930448"/>
              <a:gd name="connsiteY33" fmla="*/ 709448 h 2427890"/>
              <a:gd name="connsiteX34" fmla="*/ 252531 w 930448"/>
              <a:gd name="connsiteY34" fmla="*/ 677917 h 2427890"/>
              <a:gd name="connsiteX35" fmla="*/ 299828 w 930448"/>
              <a:gd name="connsiteY35" fmla="*/ 630621 h 2427890"/>
              <a:gd name="connsiteX36" fmla="*/ 394421 w 930448"/>
              <a:gd name="connsiteY36" fmla="*/ 599090 h 2427890"/>
              <a:gd name="connsiteX37" fmla="*/ 441717 w 930448"/>
              <a:gd name="connsiteY37" fmla="*/ 567559 h 2427890"/>
              <a:gd name="connsiteX38" fmla="*/ 536310 w 930448"/>
              <a:gd name="connsiteY38" fmla="*/ 536028 h 2427890"/>
              <a:gd name="connsiteX39" fmla="*/ 567841 w 930448"/>
              <a:gd name="connsiteY39" fmla="*/ 488731 h 2427890"/>
              <a:gd name="connsiteX40" fmla="*/ 583607 w 930448"/>
              <a:gd name="connsiteY40" fmla="*/ 362607 h 2427890"/>
              <a:gd name="connsiteX41" fmla="*/ 489014 w 930448"/>
              <a:gd name="connsiteY41" fmla="*/ 331076 h 2427890"/>
              <a:gd name="connsiteX42" fmla="*/ 441717 w 930448"/>
              <a:gd name="connsiteY42" fmla="*/ 315310 h 2427890"/>
              <a:gd name="connsiteX43" fmla="*/ 425952 w 930448"/>
              <a:gd name="connsiteY43" fmla="*/ 268014 h 2427890"/>
              <a:gd name="connsiteX44" fmla="*/ 441717 w 930448"/>
              <a:gd name="connsiteY44" fmla="*/ 220717 h 2427890"/>
              <a:gd name="connsiteX45" fmla="*/ 520545 w 930448"/>
              <a:gd name="connsiteY45" fmla="*/ 126124 h 2427890"/>
              <a:gd name="connsiteX46" fmla="*/ 599373 w 930448"/>
              <a:gd name="connsiteY46" fmla="*/ 63062 h 2427890"/>
              <a:gd name="connsiteX47" fmla="*/ 599373 w 930448"/>
              <a:gd name="connsiteY47" fmla="*/ 0 h 242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0448" h="2427890">
                <a:moveTo>
                  <a:pt x="820090" y="2427890"/>
                </a:moveTo>
                <a:cubicBezTo>
                  <a:pt x="793814" y="2412124"/>
                  <a:pt x="768670" y="2394297"/>
                  <a:pt x="741262" y="2380593"/>
                </a:cubicBezTo>
                <a:cubicBezTo>
                  <a:pt x="610713" y="2315319"/>
                  <a:pt x="782222" y="2423665"/>
                  <a:pt x="646669" y="2333297"/>
                </a:cubicBezTo>
                <a:cubicBezTo>
                  <a:pt x="641414" y="2317531"/>
                  <a:pt x="630904" y="2302618"/>
                  <a:pt x="630904" y="2286000"/>
                </a:cubicBezTo>
                <a:cubicBezTo>
                  <a:pt x="630904" y="2243632"/>
                  <a:pt x="635521" y="2200752"/>
                  <a:pt x="646669" y="2159876"/>
                </a:cubicBezTo>
                <a:cubicBezTo>
                  <a:pt x="651654" y="2141596"/>
                  <a:pt x="663940" y="2125056"/>
                  <a:pt x="678200" y="2112579"/>
                </a:cubicBezTo>
                <a:cubicBezTo>
                  <a:pt x="753281" y="2046883"/>
                  <a:pt x="757493" y="2053342"/>
                  <a:pt x="835855" y="2033752"/>
                </a:cubicBezTo>
                <a:cubicBezTo>
                  <a:pt x="851621" y="2023242"/>
                  <a:pt x="869754" y="2015619"/>
                  <a:pt x="883152" y="2002221"/>
                </a:cubicBezTo>
                <a:cubicBezTo>
                  <a:pt x="913714" y="1971659"/>
                  <a:pt x="917626" y="1946095"/>
                  <a:pt x="930448" y="1907628"/>
                </a:cubicBezTo>
                <a:cubicBezTo>
                  <a:pt x="904929" y="1805550"/>
                  <a:pt x="934477" y="1877777"/>
                  <a:pt x="867386" y="1797269"/>
                </a:cubicBezTo>
                <a:cubicBezTo>
                  <a:pt x="855256" y="1782713"/>
                  <a:pt x="850651" y="1761810"/>
                  <a:pt x="835855" y="1749973"/>
                </a:cubicBezTo>
                <a:cubicBezTo>
                  <a:pt x="819600" y="1736969"/>
                  <a:pt x="713812" y="1719349"/>
                  <a:pt x="709731" y="1718442"/>
                </a:cubicBezTo>
                <a:cubicBezTo>
                  <a:pt x="597607" y="1693526"/>
                  <a:pt x="694671" y="1708299"/>
                  <a:pt x="552076" y="1686910"/>
                </a:cubicBezTo>
                <a:lnTo>
                  <a:pt x="331359" y="1655379"/>
                </a:lnTo>
                <a:cubicBezTo>
                  <a:pt x="218790" y="1617856"/>
                  <a:pt x="264421" y="1642284"/>
                  <a:pt x="189469" y="1592317"/>
                </a:cubicBezTo>
                <a:cubicBezTo>
                  <a:pt x="184214" y="1576552"/>
                  <a:pt x="173704" y="1561639"/>
                  <a:pt x="173704" y="1545021"/>
                </a:cubicBezTo>
                <a:cubicBezTo>
                  <a:pt x="173704" y="1528403"/>
                  <a:pt x="179088" y="1510701"/>
                  <a:pt x="189469" y="1497724"/>
                </a:cubicBezTo>
                <a:cubicBezTo>
                  <a:pt x="211696" y="1469941"/>
                  <a:pt x="252905" y="1460813"/>
                  <a:pt x="284062" y="1450428"/>
                </a:cubicBezTo>
                <a:cubicBezTo>
                  <a:pt x="402806" y="1371266"/>
                  <a:pt x="251891" y="1464216"/>
                  <a:pt x="394421" y="1403131"/>
                </a:cubicBezTo>
                <a:cubicBezTo>
                  <a:pt x="411837" y="1395667"/>
                  <a:pt x="424770" y="1380074"/>
                  <a:pt x="441717" y="1371600"/>
                </a:cubicBezTo>
                <a:cubicBezTo>
                  <a:pt x="456581" y="1364168"/>
                  <a:pt x="473248" y="1361090"/>
                  <a:pt x="489014" y="1355835"/>
                </a:cubicBezTo>
                <a:cubicBezTo>
                  <a:pt x="520545" y="1334814"/>
                  <a:pt x="562586" y="1324304"/>
                  <a:pt x="583607" y="1292773"/>
                </a:cubicBezTo>
                <a:cubicBezTo>
                  <a:pt x="673973" y="1157222"/>
                  <a:pt x="565629" y="1328728"/>
                  <a:pt x="630904" y="1198179"/>
                </a:cubicBezTo>
                <a:cubicBezTo>
                  <a:pt x="639378" y="1181232"/>
                  <a:pt x="651925" y="1166648"/>
                  <a:pt x="662435" y="1150883"/>
                </a:cubicBezTo>
                <a:cubicBezTo>
                  <a:pt x="667690" y="1135117"/>
                  <a:pt x="678200" y="1120204"/>
                  <a:pt x="678200" y="1103586"/>
                </a:cubicBezTo>
                <a:cubicBezTo>
                  <a:pt x="678200" y="1086968"/>
                  <a:pt x="669867" y="1071154"/>
                  <a:pt x="662435" y="1056290"/>
                </a:cubicBezTo>
                <a:cubicBezTo>
                  <a:pt x="647893" y="1027205"/>
                  <a:pt x="609759" y="979132"/>
                  <a:pt x="583607" y="961697"/>
                </a:cubicBezTo>
                <a:cubicBezTo>
                  <a:pt x="569780" y="952479"/>
                  <a:pt x="551174" y="953363"/>
                  <a:pt x="536310" y="945931"/>
                </a:cubicBezTo>
                <a:cubicBezTo>
                  <a:pt x="519363" y="937457"/>
                  <a:pt x="507396" y="918995"/>
                  <a:pt x="489014" y="914400"/>
                </a:cubicBezTo>
                <a:cubicBezTo>
                  <a:pt x="442847" y="902858"/>
                  <a:pt x="394582" y="902150"/>
                  <a:pt x="347124" y="898635"/>
                </a:cubicBezTo>
                <a:cubicBezTo>
                  <a:pt x="252644" y="891636"/>
                  <a:pt x="157938" y="888124"/>
                  <a:pt x="63345" y="882869"/>
                </a:cubicBezTo>
                <a:cubicBezTo>
                  <a:pt x="47579" y="872359"/>
                  <a:pt x="27885" y="866134"/>
                  <a:pt x="16048" y="851338"/>
                </a:cubicBezTo>
                <a:cubicBezTo>
                  <a:pt x="760" y="832229"/>
                  <a:pt x="-10705" y="775854"/>
                  <a:pt x="16048" y="756745"/>
                </a:cubicBezTo>
                <a:cubicBezTo>
                  <a:pt x="54066" y="729589"/>
                  <a:pt x="161436" y="716748"/>
                  <a:pt x="205235" y="709448"/>
                </a:cubicBezTo>
                <a:cubicBezTo>
                  <a:pt x="221000" y="698938"/>
                  <a:pt x="237975" y="690047"/>
                  <a:pt x="252531" y="677917"/>
                </a:cubicBezTo>
                <a:cubicBezTo>
                  <a:pt x="269659" y="663644"/>
                  <a:pt x="280338" y="641449"/>
                  <a:pt x="299828" y="630621"/>
                </a:cubicBezTo>
                <a:cubicBezTo>
                  <a:pt x="328882" y="614480"/>
                  <a:pt x="394421" y="599090"/>
                  <a:pt x="394421" y="599090"/>
                </a:cubicBezTo>
                <a:cubicBezTo>
                  <a:pt x="410186" y="588580"/>
                  <a:pt x="424402" y="575254"/>
                  <a:pt x="441717" y="567559"/>
                </a:cubicBezTo>
                <a:cubicBezTo>
                  <a:pt x="472089" y="554060"/>
                  <a:pt x="536310" y="536028"/>
                  <a:pt x="536310" y="536028"/>
                </a:cubicBezTo>
                <a:cubicBezTo>
                  <a:pt x="546820" y="520262"/>
                  <a:pt x="556004" y="503527"/>
                  <a:pt x="567841" y="488731"/>
                </a:cubicBezTo>
                <a:cubicBezTo>
                  <a:pt x="599133" y="449616"/>
                  <a:pt x="650943" y="439562"/>
                  <a:pt x="583607" y="362607"/>
                </a:cubicBezTo>
                <a:cubicBezTo>
                  <a:pt x="561720" y="337594"/>
                  <a:pt x="520545" y="341586"/>
                  <a:pt x="489014" y="331076"/>
                </a:cubicBezTo>
                <a:lnTo>
                  <a:pt x="441717" y="315310"/>
                </a:lnTo>
                <a:cubicBezTo>
                  <a:pt x="436462" y="299545"/>
                  <a:pt x="425952" y="284632"/>
                  <a:pt x="425952" y="268014"/>
                </a:cubicBezTo>
                <a:cubicBezTo>
                  <a:pt x="425952" y="251396"/>
                  <a:pt x="434285" y="235581"/>
                  <a:pt x="441717" y="220717"/>
                </a:cubicBezTo>
                <a:cubicBezTo>
                  <a:pt x="459433" y="185285"/>
                  <a:pt x="490660" y="151028"/>
                  <a:pt x="520545" y="126124"/>
                </a:cubicBezTo>
                <a:cubicBezTo>
                  <a:pt x="531930" y="116637"/>
                  <a:pt x="592317" y="84230"/>
                  <a:pt x="599373" y="63062"/>
                </a:cubicBezTo>
                <a:cubicBezTo>
                  <a:pt x="606021" y="43120"/>
                  <a:pt x="599373" y="21021"/>
                  <a:pt x="599373"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13" name="5-Point Star 12"/>
          <p:cNvSpPr/>
          <p:nvPr/>
        </p:nvSpPr>
        <p:spPr>
          <a:xfrm>
            <a:off x="4854181" y="2757488"/>
            <a:ext cx="367903" cy="347663"/>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Tree>
    <p:extLst>
      <p:ext uri="{BB962C8B-B14F-4D97-AF65-F5344CB8AC3E}">
        <p14:creationId xmlns:p14="http://schemas.microsoft.com/office/powerpoint/2010/main" val="3255096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
            </a:r>
            <a:br>
              <a:rPr lang="en-GB" dirty="0"/>
            </a:br>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91027" y="1699024"/>
            <a:ext cx="3114675" cy="286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771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6559" y="2383404"/>
            <a:ext cx="6480048" cy="1194683"/>
          </a:xfrm>
        </p:spPr>
        <p:txBody>
          <a:bodyPr>
            <a:normAutofit/>
          </a:bodyPr>
          <a:lstStyle/>
          <a:p>
            <a:pPr algn="ctr"/>
            <a:r>
              <a:rPr lang="en-GB" sz="6600" dirty="0"/>
              <a:t>Revision</a:t>
            </a:r>
          </a:p>
        </p:txBody>
      </p:sp>
      <p:sp>
        <p:nvSpPr>
          <p:cNvPr id="3" name="Subtitle 2"/>
          <p:cNvSpPr>
            <a:spLocks noGrp="1"/>
          </p:cNvSpPr>
          <p:nvPr>
            <p:ph type="subTitle" idx="1"/>
          </p:nvPr>
        </p:nvSpPr>
        <p:spPr>
          <a:xfrm>
            <a:off x="3653328" y="3877195"/>
            <a:ext cx="6480048" cy="1752600"/>
          </a:xfrm>
        </p:spPr>
        <p:txBody>
          <a:bodyPr>
            <a:normAutofit/>
          </a:bodyPr>
          <a:lstStyle/>
          <a:p>
            <a:r>
              <a:rPr lang="en-GB" sz="2400" dirty="0"/>
              <a:t>What works and what doesn’t</a:t>
            </a:r>
          </a:p>
        </p:txBody>
      </p:sp>
    </p:spTree>
    <p:extLst>
      <p:ext uri="{BB962C8B-B14F-4D97-AF65-F5344CB8AC3E}">
        <p14:creationId xmlns:p14="http://schemas.microsoft.com/office/powerpoint/2010/main" val="2943192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7522" y="880394"/>
            <a:ext cx="7742582" cy="3519328"/>
          </a:xfrm>
        </p:spPr>
        <p:txBody>
          <a:bodyPr>
            <a:normAutofit/>
          </a:bodyPr>
          <a:lstStyle/>
          <a:p>
            <a:r>
              <a:rPr lang="en-GB" sz="6000" dirty="0">
                <a:solidFill>
                  <a:srgbClr val="FFFF00"/>
                </a:solidFill>
              </a:rPr>
              <a:t>How can you say your truth is better than ours?</a:t>
            </a:r>
          </a:p>
        </p:txBody>
      </p:sp>
      <p:sp>
        <p:nvSpPr>
          <p:cNvPr id="5" name="Text Placeholder 4"/>
          <p:cNvSpPr>
            <a:spLocks noGrp="1"/>
          </p:cNvSpPr>
          <p:nvPr>
            <p:ph type="body" idx="1"/>
          </p:nvPr>
        </p:nvSpPr>
        <p:spPr>
          <a:xfrm>
            <a:off x="3627783" y="4977209"/>
            <a:ext cx="6629400" cy="1066688"/>
          </a:xfrm>
        </p:spPr>
        <p:txBody>
          <a:bodyPr/>
          <a:lstStyle/>
          <a:p>
            <a:pPr algn="r"/>
            <a:r>
              <a:rPr lang="en-GB" dirty="0" smtClean="0"/>
              <a:t>Mumford and Sons, </a:t>
            </a:r>
            <a:r>
              <a:rPr lang="en-GB" i="1" dirty="0" smtClean="0"/>
              <a:t>I Gave You All</a:t>
            </a:r>
            <a:r>
              <a:rPr lang="en-GB" dirty="0" smtClean="0"/>
              <a:t>, 2009</a:t>
            </a:r>
            <a:endParaRPr lang="en-GB" dirty="0"/>
          </a:p>
        </p:txBody>
      </p:sp>
    </p:spTree>
    <p:extLst>
      <p:ext uri="{BB962C8B-B14F-4D97-AF65-F5344CB8AC3E}">
        <p14:creationId xmlns:p14="http://schemas.microsoft.com/office/powerpoint/2010/main" val="1639940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cap="small" dirty="0"/>
              <a:t>Credits</a:t>
            </a:r>
            <a:endParaRPr lang="en-GB" sz="6600" dirty="0"/>
          </a:p>
        </p:txBody>
      </p:sp>
      <p:sp>
        <p:nvSpPr>
          <p:cNvPr id="3" name="Content Placeholder 2"/>
          <p:cNvSpPr>
            <a:spLocks noGrp="1"/>
          </p:cNvSpPr>
          <p:nvPr>
            <p:ph idx="1"/>
          </p:nvPr>
        </p:nvSpPr>
        <p:spPr/>
        <p:txBody>
          <a:bodyPr>
            <a:normAutofit/>
          </a:bodyPr>
          <a:lstStyle/>
          <a:p>
            <a:pPr lvl="0"/>
            <a:r>
              <a:rPr lang="en-GB" dirty="0"/>
              <a:t>Ideas of HOW to revise come from New Scientist 28</a:t>
            </a:r>
            <a:r>
              <a:rPr lang="en-GB" baseline="30000" dirty="0"/>
              <a:t>th</a:t>
            </a:r>
            <a:r>
              <a:rPr lang="en-GB" dirty="0"/>
              <a:t> March </a:t>
            </a:r>
            <a:r>
              <a:rPr lang="en-GB" dirty="0" smtClean="0"/>
              <a:t>2015</a:t>
            </a:r>
          </a:p>
          <a:p>
            <a:r>
              <a:rPr lang="en-GB" dirty="0" smtClean="0"/>
              <a:t>These represent the results of a combination of various studies into research habits.</a:t>
            </a:r>
          </a:p>
          <a:p>
            <a:r>
              <a:rPr lang="en-GB" dirty="0" smtClean="0"/>
              <a:t>Sample sizes and methods varied but the outcomes here are all statistically significant.</a:t>
            </a:r>
          </a:p>
          <a:p>
            <a:r>
              <a:rPr lang="en-GB" dirty="0" smtClean="0"/>
              <a:t>For more detail, find “Know it all” on the New Scientist website or ask LVK to borrow his copy!</a:t>
            </a:r>
            <a:endParaRPr lang="en-GB" dirty="0"/>
          </a:p>
        </p:txBody>
      </p:sp>
    </p:spTree>
    <p:extLst>
      <p:ext uri="{BB962C8B-B14F-4D97-AF65-F5344CB8AC3E}">
        <p14:creationId xmlns:p14="http://schemas.microsoft.com/office/powerpoint/2010/main" val="3976520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t>
            </a:r>
            <a:r>
              <a:rPr lang="en-GB" u="sng" dirty="0" smtClean="0"/>
              <a:t>doesn’t</a:t>
            </a:r>
            <a:r>
              <a:rPr lang="en-GB" dirty="0" smtClean="0"/>
              <a:t> work</a:t>
            </a:r>
            <a:endParaRPr lang="en-GB" dirty="0"/>
          </a:p>
        </p:txBody>
      </p:sp>
      <p:sp>
        <p:nvSpPr>
          <p:cNvPr id="3" name="Content Placeholder 2"/>
          <p:cNvSpPr>
            <a:spLocks noGrp="1"/>
          </p:cNvSpPr>
          <p:nvPr>
            <p:ph idx="1"/>
          </p:nvPr>
        </p:nvSpPr>
        <p:spPr>
          <a:xfrm>
            <a:off x="1981200" y="1600200"/>
            <a:ext cx="7907867" cy="4953000"/>
          </a:xfrm>
        </p:spPr>
        <p:txBody>
          <a:bodyPr>
            <a:normAutofit fontScale="92500" lnSpcReduction="10000"/>
          </a:bodyPr>
          <a:lstStyle/>
          <a:p>
            <a:pPr marL="0" indent="0">
              <a:spcBef>
                <a:spcPts val="0"/>
              </a:spcBef>
              <a:buClrTx/>
              <a:buSzTx/>
              <a:buNone/>
              <a:defRPr/>
            </a:pPr>
            <a:r>
              <a:rPr lang="en-GB" sz="2800" dirty="0"/>
              <a:t>According to research, the following ideas are </a:t>
            </a:r>
            <a:r>
              <a:rPr lang="en-GB" sz="2800" u="sng" dirty="0"/>
              <a:t>less</a:t>
            </a:r>
            <a:r>
              <a:rPr lang="en-GB" sz="2800" dirty="0"/>
              <a:t> effective ways of remembering things. </a:t>
            </a:r>
          </a:p>
          <a:p>
            <a:pPr marL="0" indent="0">
              <a:spcBef>
                <a:spcPts val="0"/>
              </a:spcBef>
              <a:buClrTx/>
              <a:buSzTx/>
              <a:buNone/>
              <a:defRPr/>
            </a:pPr>
            <a:r>
              <a:rPr lang="en-GB" sz="2800" dirty="0"/>
              <a:t>They work but you have to do more to get the same result:</a:t>
            </a:r>
          </a:p>
          <a:p>
            <a:pPr>
              <a:buFont typeface="Wingdings" panose="05000000000000000000" pitchFamily="2" charset="2"/>
              <a:buChar char=""/>
            </a:pPr>
            <a:r>
              <a:rPr lang="en-GB" dirty="0" smtClean="0">
                <a:solidFill>
                  <a:srgbClr val="FF5D5D"/>
                </a:solidFill>
              </a:rPr>
              <a:t>Highlighting and underlining</a:t>
            </a:r>
          </a:p>
          <a:p>
            <a:pPr>
              <a:buFont typeface="Wingdings" panose="05000000000000000000" pitchFamily="2" charset="2"/>
              <a:buChar char=""/>
            </a:pPr>
            <a:r>
              <a:rPr lang="en-GB" dirty="0" smtClean="0">
                <a:solidFill>
                  <a:srgbClr val="FF5D5D"/>
                </a:solidFill>
              </a:rPr>
              <a:t>Re-reading important texts</a:t>
            </a:r>
          </a:p>
          <a:p>
            <a:pPr>
              <a:buFont typeface="Wingdings" panose="05000000000000000000" pitchFamily="2" charset="2"/>
              <a:buChar char=""/>
            </a:pPr>
            <a:r>
              <a:rPr lang="en-GB" dirty="0" smtClean="0">
                <a:solidFill>
                  <a:srgbClr val="FF5D5D"/>
                </a:solidFill>
              </a:rPr>
              <a:t>Keyword mnemonics</a:t>
            </a:r>
          </a:p>
          <a:p>
            <a:pPr>
              <a:buFont typeface="Wingdings" panose="05000000000000000000" pitchFamily="2" charset="2"/>
              <a:buChar char=""/>
            </a:pPr>
            <a:r>
              <a:rPr lang="en-GB" dirty="0" smtClean="0">
                <a:solidFill>
                  <a:srgbClr val="FF5D5D"/>
                </a:solidFill>
              </a:rPr>
              <a:t>Copying your notes</a:t>
            </a:r>
          </a:p>
          <a:p>
            <a:pPr>
              <a:buFont typeface="Wingdings" panose="05000000000000000000" pitchFamily="2" charset="2"/>
              <a:buChar char=""/>
            </a:pPr>
            <a:r>
              <a:rPr lang="en-GB" dirty="0" smtClean="0">
                <a:solidFill>
                  <a:srgbClr val="FF5D5D"/>
                </a:solidFill>
              </a:rPr>
              <a:t>Elaborate mental imagery</a:t>
            </a:r>
          </a:p>
          <a:p>
            <a:pPr>
              <a:buFont typeface="Wingdings" panose="05000000000000000000" pitchFamily="2" charset="2"/>
              <a:buChar char=""/>
            </a:pPr>
            <a:r>
              <a:rPr lang="en-GB" dirty="0" smtClean="0">
                <a:solidFill>
                  <a:srgbClr val="FF5D5D"/>
                </a:solidFill>
              </a:rPr>
              <a:t>Personalised learning styles</a:t>
            </a:r>
          </a:p>
          <a:p>
            <a:pPr>
              <a:buFont typeface="Wingdings" panose="05000000000000000000" pitchFamily="2" charset="2"/>
              <a:buChar char=""/>
            </a:pPr>
            <a:r>
              <a:rPr lang="en-GB" dirty="0" smtClean="0">
                <a:solidFill>
                  <a:srgbClr val="FF5D5D"/>
                </a:solidFill>
              </a:rPr>
              <a:t>Summarising the material</a:t>
            </a:r>
            <a:endParaRPr lang="en-GB" dirty="0">
              <a:solidFill>
                <a:srgbClr val="FF5D5D"/>
              </a:solidFill>
            </a:endParaRPr>
          </a:p>
        </p:txBody>
      </p:sp>
    </p:spTree>
    <p:extLst>
      <p:ext uri="{BB962C8B-B14F-4D97-AF65-F5344CB8AC3E}">
        <p14:creationId xmlns:p14="http://schemas.microsoft.com/office/powerpoint/2010/main" val="3113524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69910" y="1514902"/>
            <a:ext cx="4026090" cy="5343098"/>
          </a:xfrm>
          <a:prstGeom prst="rect">
            <a:avLst/>
          </a:prstGeom>
          <a:solidFill>
            <a:srgbClr val="373532">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2069910" y="1"/>
            <a:ext cx="4026090" cy="1514901"/>
          </a:xfrm>
          <a:prstGeom prst="rect">
            <a:avLst/>
          </a:prstGeom>
          <a:solidFill>
            <a:srgbClr val="373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2069910" y="185950"/>
            <a:ext cx="7467600" cy="1143000"/>
          </a:xfrm>
        </p:spPr>
        <p:txBody>
          <a:bodyPr/>
          <a:lstStyle/>
          <a:p>
            <a:r>
              <a:rPr lang="en-GB" dirty="0" smtClean="0"/>
              <a:t>Successful revision</a:t>
            </a:r>
            <a:endParaRPr lang="en-GB" dirty="0"/>
          </a:p>
        </p:txBody>
      </p:sp>
      <p:sp>
        <p:nvSpPr>
          <p:cNvPr id="4" name="Content Placeholder 3"/>
          <p:cNvSpPr>
            <a:spLocks noGrp="1"/>
          </p:cNvSpPr>
          <p:nvPr>
            <p:ph idx="1"/>
          </p:nvPr>
        </p:nvSpPr>
        <p:spPr/>
        <p:txBody>
          <a:bodyPr/>
          <a:lstStyle/>
          <a:p>
            <a:r>
              <a:rPr lang="en-GB" dirty="0" smtClean="0"/>
              <a:t>Four strands to getting the best possible outcome:</a:t>
            </a:r>
          </a:p>
          <a:p>
            <a:pPr marL="1073150" indent="-514350">
              <a:lnSpc>
                <a:spcPct val="150000"/>
              </a:lnSpc>
              <a:buFont typeface="+mj-lt"/>
              <a:buAutoNum type="arabicPeriod"/>
            </a:pPr>
            <a:r>
              <a:rPr lang="en-GB" dirty="0" smtClean="0"/>
              <a:t>When</a:t>
            </a:r>
          </a:p>
          <a:p>
            <a:pPr marL="1073150" indent="-514350">
              <a:lnSpc>
                <a:spcPct val="150000"/>
              </a:lnSpc>
              <a:buFont typeface="+mj-lt"/>
              <a:buAutoNum type="arabicPeriod"/>
            </a:pPr>
            <a:r>
              <a:rPr lang="en-GB" dirty="0" smtClean="0"/>
              <a:t>Where</a:t>
            </a:r>
          </a:p>
          <a:p>
            <a:pPr marL="1073150" indent="-514350">
              <a:lnSpc>
                <a:spcPct val="150000"/>
              </a:lnSpc>
              <a:buFont typeface="+mj-lt"/>
              <a:buAutoNum type="arabicPeriod"/>
            </a:pPr>
            <a:r>
              <a:rPr lang="en-GB" dirty="0" smtClean="0"/>
              <a:t>What</a:t>
            </a:r>
          </a:p>
          <a:p>
            <a:pPr marL="1073150" indent="-514350">
              <a:lnSpc>
                <a:spcPct val="150000"/>
              </a:lnSpc>
              <a:buFont typeface="+mj-lt"/>
              <a:buAutoNum type="arabicPeriod"/>
            </a:pPr>
            <a:r>
              <a:rPr lang="en-GB" dirty="0" smtClean="0"/>
              <a:t>How</a:t>
            </a:r>
          </a:p>
          <a:p>
            <a:pPr marL="1073150" indent="-514350">
              <a:buFont typeface="+mj-lt"/>
              <a:buAutoNum type="arabicPeriod"/>
            </a:pPr>
            <a:endParaRPr lang="en-GB" dirty="0"/>
          </a:p>
        </p:txBody>
      </p:sp>
    </p:spTree>
    <p:extLst>
      <p:ext uri="{BB962C8B-B14F-4D97-AF65-F5344CB8AC3E}">
        <p14:creationId xmlns:p14="http://schemas.microsoft.com/office/powerpoint/2010/main" val="6063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1017</Words>
  <Application>Microsoft Office PowerPoint</Application>
  <PresentationFormat>Widescreen</PresentationFormat>
  <Paragraphs>112</Paragraphs>
  <Slides>16</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Arial</vt:lpstr>
      <vt:lpstr>Bookman Old Style</vt:lpstr>
      <vt:lpstr>Calibri</vt:lpstr>
      <vt:lpstr>Elephant</vt:lpstr>
      <vt:lpstr>Franklin Gothic Book</vt:lpstr>
      <vt:lpstr>Rockwell</vt:lpstr>
      <vt:lpstr>Times New Roman</vt:lpstr>
      <vt:lpstr>Wingdings</vt:lpstr>
      <vt:lpstr>Wingdings 2</vt:lpstr>
      <vt:lpstr>2_Office Theme</vt:lpstr>
      <vt:lpstr>Damask</vt:lpstr>
      <vt:lpstr>Technic</vt:lpstr>
      <vt:lpstr>PowerPoint Presentation</vt:lpstr>
      <vt:lpstr>What leads to success?</vt:lpstr>
      <vt:lpstr>Reaching the summit</vt:lpstr>
      <vt:lpstr> </vt:lpstr>
      <vt:lpstr>Revision</vt:lpstr>
      <vt:lpstr>How can you say your truth is better than ours?</vt:lpstr>
      <vt:lpstr>Credits</vt:lpstr>
      <vt:lpstr>What doesn’t work</vt:lpstr>
      <vt:lpstr>Successful revision</vt:lpstr>
      <vt:lpstr>WHEN to work</vt:lpstr>
      <vt:lpstr>WHERE to work</vt:lpstr>
      <vt:lpstr>WHAT to revise</vt:lpstr>
      <vt:lpstr>HOW to revise</vt:lpstr>
      <vt:lpstr>HOW to revise</vt:lpstr>
      <vt:lpstr>How to help</vt:lpstr>
      <vt:lpstr>If only I had an enemy bigger than my apathy, I would have won</vt:lpstr>
    </vt:vector>
  </TitlesOfParts>
  <Company>South Dartmoor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Bradford, John</dc:creator>
  <cp:lastModifiedBy>Daniel, Christopher</cp:lastModifiedBy>
  <cp:revision>1</cp:revision>
  <dcterms:created xsi:type="dcterms:W3CDTF">2017-09-22T09:54:51Z</dcterms:created>
  <dcterms:modified xsi:type="dcterms:W3CDTF">2017-11-06T12:05:58Z</dcterms:modified>
</cp:coreProperties>
</file>